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62" r:id="rId4"/>
    <p:sldId id="258" r:id="rId5"/>
    <p:sldId id="264" r:id="rId6"/>
    <p:sldId id="265" r:id="rId7"/>
    <p:sldId id="266" r:id="rId8"/>
    <p:sldId id="267" r:id="rId9"/>
    <p:sldId id="268" r:id="rId10"/>
    <p:sldId id="269" r:id="rId11"/>
    <p:sldId id="270" r:id="rId12"/>
    <p:sldId id="271" r:id="rId13"/>
    <p:sldId id="272" r:id="rId14"/>
    <p:sldId id="273" r:id="rId15"/>
    <p:sldId id="287" r:id="rId16"/>
    <p:sldId id="259" r:id="rId17"/>
    <p:sldId id="274" r:id="rId18"/>
    <p:sldId id="276" r:id="rId19"/>
    <p:sldId id="277" r:id="rId20"/>
    <p:sldId id="286" r:id="rId21"/>
    <p:sldId id="260" r:id="rId22"/>
    <p:sldId id="278" r:id="rId23"/>
    <p:sldId id="284" r:id="rId24"/>
    <p:sldId id="283" r:id="rId25"/>
    <p:sldId id="288" r:id="rId26"/>
    <p:sldId id="279" r:id="rId27"/>
    <p:sldId id="261"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4660"/>
  </p:normalViewPr>
  <p:slideViewPr>
    <p:cSldViewPr snapToGrid="0" snapToObjects="1">
      <p:cViewPr varScale="1">
        <p:scale>
          <a:sx n="71" d="100"/>
          <a:sy n="71" d="100"/>
        </p:scale>
        <p:origin x="846" y="5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ids.gov.br\unidades2019\Monitoramento%20e%20Avalia&#231;&#227;o\TECNICOS\Clinico\Monitoramento%20Cl&#237;nico\Monitoramento%20Mensal\0%20Finais%202018\Gr&#225;ficos%20Relat&#243;rio\01%20Cascata_ra&#231;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aids.gov.br\unidades2019\Monitoramento%20e%20Avalia&#231;&#227;o\TECNICOS\Clinico\Monitoramento%20Cl&#237;nico\Monitoramento%20Mensal\2%20Julho\5%20indicadores%20jul2019_DiagTardio.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aids.gov.br\unidades2019\Monitoramento%20e%20Avalia&#231;&#227;o\TECNICOS\Clinico\Monitoramento%20Cl&#237;nico\Monitoramento%20Mensal\2%20Julho\6%20indicadores%20jul2019_CD4AntesTARV.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aids.gov.br\unidades2019\Monitoramento%20e%20Avalia&#231;&#227;o\TECNICOS\Clinico\Monitoramento%20Cl&#237;nico\Monitoramento%20Mensal\2%20Julho\9%20indicadores%20jul2019_Supressao.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045376511195006E-2"/>
          <c:y val="2.4840515379628399E-2"/>
          <c:w val="0.88844769870123597"/>
          <c:h val="0.75877849617344395"/>
        </c:manualLayout>
      </c:layout>
      <c:barChart>
        <c:barDir val="col"/>
        <c:grouping val="clustered"/>
        <c:varyColors val="0"/>
        <c:ser>
          <c:idx val="0"/>
          <c:order val="0"/>
          <c:tx>
            <c:strRef>
              <c:f>'# Cascata 2018'!$C$4</c:f>
              <c:strCache>
                <c:ptCount val="1"/>
                <c:pt idx="0">
                  <c:v>% PVHIV vinculadas que estão retidas</c:v>
                </c:pt>
              </c:strCache>
            </c:strRef>
          </c:tx>
          <c:spPr>
            <a:solidFill>
              <a:srgbClr val="AE5DFF"/>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Cascata 2018'!$B$5:$B$8</c:f>
              <c:strCache>
                <c:ptCount val="4"/>
                <c:pt idx="0">
                  <c:v>Branca/Amarela</c:v>
                </c:pt>
                <c:pt idx="1">
                  <c:v>Negra</c:v>
                </c:pt>
                <c:pt idx="2">
                  <c:v>Indígena</c:v>
                </c:pt>
                <c:pt idx="3">
                  <c:v>Ignorado</c:v>
                </c:pt>
              </c:strCache>
            </c:strRef>
          </c:cat>
          <c:val>
            <c:numRef>
              <c:f>'# Cascata 2018'!$C$5:$C$8</c:f>
              <c:numCache>
                <c:formatCode>0.0%</c:formatCode>
                <c:ptCount val="4"/>
                <c:pt idx="0">
                  <c:v>0.908430988427118</c:v>
                </c:pt>
                <c:pt idx="1">
                  <c:v>0.87784886882642799</c:v>
                </c:pt>
                <c:pt idx="2">
                  <c:v>0.84481987856919605</c:v>
                </c:pt>
                <c:pt idx="3">
                  <c:v>0.83975304341541801</c:v>
                </c:pt>
              </c:numCache>
            </c:numRef>
          </c:val>
          <c:extLst>
            <c:ext xmlns:c16="http://schemas.microsoft.com/office/drawing/2014/chart" uri="{C3380CC4-5D6E-409C-BE32-E72D297353CC}">
              <c16:uniqueId val="{00000000-7DCB-4263-A570-9091701F4B90}"/>
            </c:ext>
          </c:extLst>
        </c:ser>
        <c:ser>
          <c:idx val="1"/>
          <c:order val="1"/>
          <c:tx>
            <c:strRef>
              <c:f>'# Cascata 2018'!$D$4</c:f>
              <c:strCache>
                <c:ptCount val="1"/>
                <c:pt idx="0">
                  <c:v>% PVHIV vinculadas que estão em TARV</c:v>
                </c:pt>
              </c:strCache>
            </c:strRef>
          </c:tx>
          <c:spPr>
            <a:solidFill>
              <a:srgbClr val="FF4FB4"/>
            </a:solidFill>
            <a:ln>
              <a:noFill/>
            </a:ln>
            <a:effectLst/>
          </c:spPr>
          <c:invertIfNegative val="0"/>
          <c:dLbls>
            <c:numFmt formatCode="0%" sourceLinked="0"/>
            <c:spPr>
              <a:noFill/>
              <a:ln>
                <a:noFill/>
              </a:ln>
              <a:effectLst/>
            </c:spPr>
            <c:txPr>
              <a:bodyPr rot="0" spcFirstLastPara="1" vertOverflow="ellipsis" vert="horz" wrap="square" anchor="ctr" anchorCtr="1"/>
              <a:lstStyle/>
              <a:p>
                <a:pPr algn="ct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Cascata 2018'!$B$5:$B$8</c:f>
              <c:strCache>
                <c:ptCount val="4"/>
                <c:pt idx="0">
                  <c:v>Branca/Amarela</c:v>
                </c:pt>
                <c:pt idx="1">
                  <c:v>Negra</c:v>
                </c:pt>
                <c:pt idx="2">
                  <c:v>Indígena</c:v>
                </c:pt>
                <c:pt idx="3">
                  <c:v>Ignorado</c:v>
                </c:pt>
              </c:strCache>
            </c:strRef>
          </c:cat>
          <c:val>
            <c:numRef>
              <c:f>'# Cascata 2018'!$D$5:$D$8</c:f>
              <c:numCache>
                <c:formatCode>0.0%</c:formatCode>
                <c:ptCount val="4"/>
                <c:pt idx="0">
                  <c:v>0.84770121519617503</c:v>
                </c:pt>
                <c:pt idx="1">
                  <c:v>0.81443802238930096</c:v>
                </c:pt>
                <c:pt idx="2">
                  <c:v>0.80210678487408904</c:v>
                </c:pt>
                <c:pt idx="3">
                  <c:v>0.75119868141382795</c:v>
                </c:pt>
              </c:numCache>
            </c:numRef>
          </c:val>
          <c:extLst>
            <c:ext xmlns:c16="http://schemas.microsoft.com/office/drawing/2014/chart" uri="{C3380CC4-5D6E-409C-BE32-E72D297353CC}">
              <c16:uniqueId val="{00000001-7DCB-4263-A570-9091701F4B90}"/>
            </c:ext>
          </c:extLst>
        </c:ser>
        <c:ser>
          <c:idx val="2"/>
          <c:order val="2"/>
          <c:tx>
            <c:strRef>
              <c:f>'# Cascata 2018'!$E$4</c:f>
              <c:strCache>
                <c:ptCount val="1"/>
                <c:pt idx="0">
                  <c:v>% PVHIV vinculadas que estão em TARV com CV&lt;1.000 cópias/mL</c:v>
                </c:pt>
              </c:strCache>
            </c:strRef>
          </c:tx>
          <c:spPr>
            <a:solidFill>
              <a:srgbClr val="2CBEBB"/>
            </a:solidFill>
            <a:ln>
              <a:noFill/>
            </a:ln>
            <a:effectLst/>
          </c:spPr>
          <c:invertIfNegative val="0"/>
          <c:dLbls>
            <c:numFmt formatCode="0%" sourceLinked="0"/>
            <c:spPr>
              <a:noFill/>
              <a:ln>
                <a:noFill/>
              </a:ln>
              <a:effectLst/>
            </c:spPr>
            <c:txPr>
              <a:bodyPr rot="0" spcFirstLastPara="1" vertOverflow="ellipsis" vert="horz" wrap="square" anchor="ctr" anchorCtr="1"/>
              <a:lstStyle/>
              <a:p>
                <a:pPr algn="ct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Cascata 2018'!$B$5:$B$8</c:f>
              <c:strCache>
                <c:ptCount val="4"/>
                <c:pt idx="0">
                  <c:v>Branca/Amarela</c:v>
                </c:pt>
                <c:pt idx="1">
                  <c:v>Negra</c:v>
                </c:pt>
                <c:pt idx="2">
                  <c:v>Indígena</c:v>
                </c:pt>
                <c:pt idx="3">
                  <c:v>Ignorado</c:v>
                </c:pt>
              </c:strCache>
            </c:strRef>
          </c:cat>
          <c:val>
            <c:numRef>
              <c:f>'# Cascata 2018'!$E$5:$E$8</c:f>
              <c:numCache>
                <c:formatCode>0.0%</c:formatCode>
                <c:ptCount val="4"/>
                <c:pt idx="0">
                  <c:v>0.802155984196667</c:v>
                </c:pt>
                <c:pt idx="1">
                  <c:v>0.75208920411414204</c:v>
                </c:pt>
                <c:pt idx="2">
                  <c:v>0.71680336489541596</c:v>
                </c:pt>
                <c:pt idx="3">
                  <c:v>0.69981528552732797</c:v>
                </c:pt>
              </c:numCache>
            </c:numRef>
          </c:val>
          <c:extLst>
            <c:ext xmlns:c16="http://schemas.microsoft.com/office/drawing/2014/chart" uri="{C3380CC4-5D6E-409C-BE32-E72D297353CC}">
              <c16:uniqueId val="{00000002-7DCB-4263-A570-9091701F4B90}"/>
            </c:ext>
          </c:extLst>
        </c:ser>
        <c:dLbls>
          <c:dLblPos val="outEnd"/>
          <c:showLegendKey val="0"/>
          <c:showVal val="1"/>
          <c:showCatName val="0"/>
          <c:showSerName val="0"/>
          <c:showPercent val="0"/>
          <c:showBubbleSize val="0"/>
        </c:dLbls>
        <c:gapWidth val="59"/>
        <c:overlap val="20"/>
        <c:axId val="-2146903720"/>
        <c:axId val="-2146900232"/>
      </c:barChart>
      <c:barChart>
        <c:barDir val="col"/>
        <c:grouping val="clustered"/>
        <c:varyColors val="0"/>
        <c:ser>
          <c:idx val="3"/>
          <c:order val="3"/>
          <c:tx>
            <c:strRef>
              <c:f>'# Cascata 2018'!$F$4</c:f>
              <c:strCache>
                <c:ptCount val="1"/>
                <c:pt idx="0">
                  <c:v>Vinculadas</c:v>
                </c:pt>
              </c:strCache>
            </c:strRef>
          </c:tx>
          <c:spPr>
            <a:noFill/>
            <a:ln>
              <a:noFill/>
            </a:ln>
            <a:effectLst/>
          </c:spPr>
          <c:invertIfNegative val="0"/>
          <c:dLbls>
            <c:spPr>
              <a:solidFill>
                <a:schemeClr val="bg1">
                  <a:lumMod val="75000"/>
                </a:schemeClr>
              </a:solid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Cascata 2018'!$B$5:$B$8</c:f>
              <c:strCache>
                <c:ptCount val="4"/>
                <c:pt idx="0">
                  <c:v>Branca/Amarela</c:v>
                </c:pt>
                <c:pt idx="1">
                  <c:v>Negra</c:v>
                </c:pt>
                <c:pt idx="2">
                  <c:v>Indígena</c:v>
                </c:pt>
                <c:pt idx="3">
                  <c:v>Ignorado</c:v>
                </c:pt>
              </c:strCache>
            </c:strRef>
          </c:cat>
          <c:val>
            <c:numRef>
              <c:f>'# Cascata 2018'!$F$5:$F$8</c:f>
              <c:numCache>
                <c:formatCode>#,##0</c:formatCode>
                <c:ptCount val="4"/>
                <c:pt idx="0">
                  <c:v>294.29590936974961</c:v>
                </c:pt>
                <c:pt idx="1">
                  <c:v>253.2801690604245</c:v>
                </c:pt>
                <c:pt idx="2">
                  <c:v>1.2828715819447001</c:v>
                </c:pt>
                <c:pt idx="3">
                  <c:v>181.56448270555941</c:v>
                </c:pt>
              </c:numCache>
            </c:numRef>
          </c:val>
          <c:extLst>
            <c:ext xmlns:c16="http://schemas.microsoft.com/office/drawing/2014/chart" uri="{C3380CC4-5D6E-409C-BE32-E72D297353CC}">
              <c16:uniqueId val="{00000003-7DCB-4263-A570-9091701F4B90}"/>
            </c:ext>
          </c:extLst>
        </c:ser>
        <c:dLbls>
          <c:showLegendKey val="0"/>
          <c:showVal val="0"/>
          <c:showCatName val="0"/>
          <c:showSerName val="0"/>
          <c:showPercent val="0"/>
          <c:showBubbleSize val="0"/>
        </c:dLbls>
        <c:gapWidth val="59"/>
        <c:overlap val="20"/>
        <c:axId val="-2146893960"/>
        <c:axId val="-2146896808"/>
      </c:barChart>
      <c:catAx>
        <c:axId val="-214690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146900232"/>
        <c:crosses val="autoZero"/>
        <c:auto val="1"/>
        <c:lblAlgn val="ctr"/>
        <c:lblOffset val="100"/>
        <c:noMultiLvlLbl val="0"/>
      </c:catAx>
      <c:valAx>
        <c:axId val="-2146900232"/>
        <c:scaling>
          <c:orientation val="minMax"/>
          <c:max val="1"/>
        </c:scaling>
        <c:delete val="1"/>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crossAx val="-2146903720"/>
        <c:crosses val="autoZero"/>
        <c:crossBetween val="between"/>
      </c:valAx>
      <c:valAx>
        <c:axId val="-2146896808"/>
        <c:scaling>
          <c:orientation val="minMax"/>
        </c:scaling>
        <c:delete val="1"/>
        <c:axPos val="r"/>
        <c:numFmt formatCode="#,##0" sourceLinked="1"/>
        <c:majorTickMark val="out"/>
        <c:minorTickMark val="none"/>
        <c:tickLblPos val="nextTo"/>
        <c:crossAx val="-2146893960"/>
        <c:crosses val="max"/>
        <c:crossBetween val="between"/>
      </c:valAx>
      <c:catAx>
        <c:axId val="-2146893960"/>
        <c:scaling>
          <c:orientation val="minMax"/>
        </c:scaling>
        <c:delete val="1"/>
        <c:axPos val="b"/>
        <c:numFmt formatCode="General" sourceLinked="1"/>
        <c:majorTickMark val="out"/>
        <c:minorTickMark val="none"/>
        <c:tickLblPos val="nextTo"/>
        <c:crossAx val="-2146896808"/>
        <c:crosses val="autoZero"/>
        <c:auto val="1"/>
        <c:lblAlgn val="ctr"/>
        <c:lblOffset val="100"/>
        <c:noMultiLvlLbl val="0"/>
      </c:catAx>
      <c:spPr>
        <a:noFill/>
        <a:ln>
          <a:noFill/>
        </a:ln>
        <a:effectLst/>
      </c:spPr>
    </c:plotArea>
    <c:legend>
      <c:legendPos val="b"/>
      <c:legendEntry>
        <c:idx val="3"/>
        <c:delete val="1"/>
      </c:legendEntry>
      <c:layout>
        <c:manualLayout>
          <c:xMode val="edge"/>
          <c:yMode val="edge"/>
          <c:x val="0"/>
          <c:y val="2.1028660748723602E-3"/>
          <c:w val="7.6711125336617003E-2"/>
          <c:h val="0.77001112151890605"/>
        </c:manualLayout>
      </c:layout>
      <c:overlay val="0"/>
      <c:spPr>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044141264947994E-2"/>
          <c:y val="8.6057773081489902E-2"/>
          <c:w val="0.90395582852626499"/>
          <c:h val="0.84665781559975095"/>
        </c:manualLayout>
      </c:layout>
      <c:lineChart>
        <c:grouping val="standard"/>
        <c:varyColors val="0"/>
        <c:ser>
          <c:idx val="0"/>
          <c:order val="0"/>
          <c:tx>
            <c:strRef>
              <c:f>'(36) DiagTardio Vars TeA jun19'!$M$60</c:f>
              <c:strCache>
                <c:ptCount val="1"/>
                <c:pt idx="0">
                  <c:v>Branca/Amarela</c:v>
                </c:pt>
              </c:strCache>
            </c:strRef>
          </c:tx>
          <c:spPr>
            <a:ln w="28575" cap="rnd">
              <a:solidFill>
                <a:srgbClr val="9933FF"/>
              </a:solidFill>
              <a:round/>
            </a:ln>
            <a:effectLst/>
          </c:spPr>
          <c:marker>
            <c:symbol val="none"/>
          </c:marker>
          <c:dLbls>
            <c:dLbl>
              <c:idx val="0"/>
              <c:layout>
                <c:manualLayout>
                  <c:x val="-2.6480705149992598E-2"/>
                  <c:y val="2.60901133988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CA-4004-B001-DABC825401CE}"/>
                </c:ext>
              </c:extLst>
            </c:dLbl>
            <c:dLbl>
              <c:idx val="1"/>
              <c:layout>
                <c:manualLayout>
                  <c:x val="-2.2525417137546602E-2"/>
                  <c:y val="1.850839534096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CA-4004-B001-DABC825401CE}"/>
                </c:ext>
              </c:extLst>
            </c:dLbl>
            <c:dLbl>
              <c:idx val="2"/>
              <c:layout>
                <c:manualLayout>
                  <c:x val="-2.3843846475028602E-2"/>
                  <c:y val="-1.9718754530694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CA-4004-B001-DABC825401CE}"/>
                </c:ext>
              </c:extLst>
            </c:dLbl>
            <c:dLbl>
              <c:idx val="3"/>
              <c:layout>
                <c:manualLayout>
                  <c:x val="-2.3843846475028699E-2"/>
                  <c:y val="2.60901133988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CA-4004-B001-DABC825401CE}"/>
                </c:ext>
              </c:extLst>
            </c:dLbl>
            <c:dLbl>
              <c:idx val="4"/>
              <c:layout>
                <c:manualLayout>
                  <c:x val="-2.3843846475028602E-2"/>
                  <c:y val="-2.396621562754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CA-4004-B001-DABC825401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9933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'(36) DiagTardio Vars TeA jun19'!$L$61:$L$71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'(36) DiagTardio Vars TeA jun19'!$M$61:$M$71</c:f>
              <c:numCache>
                <c:formatCode>0.0%</c:formatCode>
                <c:ptCount val="11"/>
                <c:pt idx="0">
                  <c:v>0.326856840060055</c:v>
                </c:pt>
                <c:pt idx="1">
                  <c:v>0.32436223371613898</c:v>
                </c:pt>
                <c:pt idx="2">
                  <c:v>0.30879600748596397</c:v>
                </c:pt>
                <c:pt idx="3">
                  <c:v>0.29779174725983198</c:v>
                </c:pt>
                <c:pt idx="4">
                  <c:v>0.274554896142433</c:v>
                </c:pt>
                <c:pt idx="5">
                  <c:v>0.253938510653064</c:v>
                </c:pt>
                <c:pt idx="6">
                  <c:v>0.24943609022556401</c:v>
                </c:pt>
                <c:pt idx="7">
                  <c:v>0.24160855113080901</c:v>
                </c:pt>
                <c:pt idx="8">
                  <c:v>0.24315548198140799</c:v>
                </c:pt>
                <c:pt idx="9">
                  <c:v>0.24279015993320099</c:v>
                </c:pt>
                <c:pt idx="10">
                  <c:v>0.259490163480188</c:v>
                </c:pt>
              </c:numCache>
            </c:numRef>
          </c:val>
          <c:smooth val="0"/>
          <c:extLst>
            <c:ext xmlns:c16="http://schemas.microsoft.com/office/drawing/2014/chart" uri="{C3380CC4-5D6E-409C-BE32-E72D297353CC}">
              <c16:uniqueId val="{00000005-3ACA-4004-B001-DABC825401CE}"/>
            </c:ext>
          </c:extLst>
        </c:ser>
        <c:ser>
          <c:idx val="1"/>
          <c:order val="1"/>
          <c:tx>
            <c:strRef>
              <c:f>'(36) DiagTardio Vars TeA jun19'!$N$60</c:f>
              <c:strCache>
                <c:ptCount val="1"/>
                <c:pt idx="0">
                  <c:v>Negra</c:v>
                </c:pt>
              </c:strCache>
            </c:strRef>
          </c:tx>
          <c:spPr>
            <a:ln w="28575" cap="rnd">
              <a:solidFill>
                <a:srgbClr val="FF0066"/>
              </a:solidFill>
              <a:round/>
            </a:ln>
            <a:effectLst/>
          </c:spPr>
          <c:marker>
            <c:symbol val="none"/>
          </c:marker>
          <c:dLbls>
            <c:dLbl>
              <c:idx val="0"/>
              <c:layout>
                <c:manualLayout>
                  <c:x val="-4.2301857199776499E-2"/>
                  <c:y val="-3.642114279111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CA-4004-B001-DABC825401CE}"/>
                </c:ext>
              </c:extLst>
            </c:dLbl>
            <c:dLbl>
              <c:idx val="3"/>
              <c:layout>
                <c:manualLayout>
                  <c:x val="-2.3843846475028699E-2"/>
                  <c:y val="-2.2755689214943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CA-4004-B001-DABC825401CE}"/>
                </c:ext>
              </c:extLst>
            </c:dLbl>
            <c:dLbl>
              <c:idx val="4"/>
              <c:layout>
                <c:manualLayout>
                  <c:x val="-2.3843846475028602E-2"/>
                  <c:y val="-2.7003150311795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CA-4004-B001-DABC825401CE}"/>
                </c:ext>
              </c:extLst>
            </c:dLbl>
            <c:dLbl>
              <c:idx val="6"/>
              <c:layout>
                <c:manualLayout>
                  <c:x val="-2.3843846475028602E-2"/>
                  <c:y val="2.18426523019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CA-4004-B001-DABC825401CE}"/>
                </c:ext>
              </c:extLst>
            </c:dLbl>
            <c:dLbl>
              <c:idx val="8"/>
              <c:layout>
                <c:manualLayout>
                  <c:x val="-2.3843846475028699E-2"/>
                  <c:y val="1.7595191205146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CA-4004-B001-DABC825401CE}"/>
                </c:ext>
              </c:extLst>
            </c:dLbl>
            <c:dLbl>
              <c:idx val="9"/>
              <c:layout>
                <c:manualLayout>
                  <c:x val="-2.2525417137546602E-2"/>
                  <c:y val="-2.0631958666517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CA-4004-B001-DABC825401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6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'(36) DiagTardio Vars TeA jun19'!$L$61:$L$71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'(36) DiagTardio Vars TeA jun19'!$N$61:$N$71</c:f>
              <c:numCache>
                <c:formatCode>0.0%</c:formatCode>
                <c:ptCount val="11"/>
                <c:pt idx="0">
                  <c:v>0.35734705546026302</c:v>
                </c:pt>
                <c:pt idx="1">
                  <c:v>0.36007326007326002</c:v>
                </c:pt>
                <c:pt idx="2">
                  <c:v>0.346612244897959</c:v>
                </c:pt>
                <c:pt idx="3">
                  <c:v>0.33547712838652599</c:v>
                </c:pt>
                <c:pt idx="4">
                  <c:v>0.315762870965413</c:v>
                </c:pt>
                <c:pt idx="5">
                  <c:v>0.30131570419340198</c:v>
                </c:pt>
                <c:pt idx="6">
                  <c:v>0.28264899174296498</c:v>
                </c:pt>
                <c:pt idx="7">
                  <c:v>0.27799185291203299</c:v>
                </c:pt>
                <c:pt idx="8">
                  <c:v>0.28380494935783701</c:v>
                </c:pt>
                <c:pt idx="9">
                  <c:v>0.273331434539068</c:v>
                </c:pt>
                <c:pt idx="10">
                  <c:v>0.27834018241956499</c:v>
                </c:pt>
              </c:numCache>
            </c:numRef>
          </c:val>
          <c:smooth val="0"/>
          <c:extLst>
            <c:ext xmlns:c16="http://schemas.microsoft.com/office/drawing/2014/chart" uri="{C3380CC4-5D6E-409C-BE32-E72D297353CC}">
              <c16:uniqueId val="{0000000C-3ACA-4004-B001-DABC825401CE}"/>
            </c:ext>
          </c:extLst>
        </c:ser>
        <c:ser>
          <c:idx val="2"/>
          <c:order val="2"/>
          <c:tx>
            <c:strRef>
              <c:f>'(36) DiagTardio Vars TeA jun19'!$O$60</c:f>
              <c:strCache>
                <c:ptCount val="1"/>
                <c:pt idx="0">
                  <c:v>Indígena</c:v>
                </c:pt>
              </c:strCache>
            </c:strRef>
          </c:tx>
          <c:spPr>
            <a:ln w="28575" cap="rnd">
              <a:solidFill>
                <a:srgbClr val="FFC000"/>
              </a:solidFill>
              <a:round/>
            </a:ln>
            <a:effectLst/>
          </c:spPr>
          <c:marker>
            <c:symbol val="none"/>
          </c:marker>
          <c:dLbls>
            <c:dLbl>
              <c:idx val="0"/>
              <c:layout>
                <c:manualLayout>
                  <c:x val="-3.7028139849848499E-2"/>
                  <c:y val="-1.51838373068554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CA-4004-B001-DABC825401CE}"/>
                </c:ext>
              </c:extLst>
            </c:dLbl>
            <c:dLbl>
              <c:idx val="1"/>
              <c:layout>
                <c:manualLayout>
                  <c:x val="-2.3843846475028699E-2"/>
                  <c:y val="2.18426523019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CA-4004-B001-DABC825401CE}"/>
                </c:ext>
              </c:extLst>
            </c:dLbl>
            <c:dLbl>
              <c:idx val="2"/>
              <c:layout>
                <c:manualLayout>
                  <c:x val="-2.3843846475028602E-2"/>
                  <c:y val="1.33477301082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CA-4004-B001-DABC825401CE}"/>
                </c:ext>
              </c:extLst>
            </c:dLbl>
            <c:dLbl>
              <c:idx val="3"/>
              <c:layout>
                <c:manualLayout>
                  <c:x val="-2.3843846475028699E-2"/>
                  <c:y val="2.18426523019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ACA-4004-B001-DABC825401CE}"/>
                </c:ext>
              </c:extLst>
            </c:dLbl>
            <c:dLbl>
              <c:idx val="4"/>
              <c:layout>
                <c:manualLayout>
                  <c:x val="-2.3843846475028602E-2"/>
                  <c:y val="1.1223999559869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ACA-4004-B001-DABC825401CE}"/>
                </c:ext>
              </c:extLst>
            </c:dLbl>
            <c:dLbl>
              <c:idx val="5"/>
              <c:layout>
                <c:manualLayout>
                  <c:x val="-2.3843846475028602E-2"/>
                  <c:y val="1.9718921753572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ACA-4004-B001-DABC825401CE}"/>
                </c:ext>
              </c:extLst>
            </c:dLbl>
            <c:dLbl>
              <c:idx val="7"/>
              <c:layout>
                <c:manualLayout>
                  <c:x val="-1.9888558462582698E-2"/>
                  <c:y val="-3.3374341957072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ACA-4004-B001-DABC825401CE}"/>
                </c:ext>
              </c:extLst>
            </c:dLbl>
            <c:dLbl>
              <c:idx val="9"/>
              <c:layout>
                <c:manualLayout>
                  <c:x val="-2.2525417137546602E-2"/>
                  <c:y val="-2.2755689214943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ACA-4004-B001-DABC825401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'(36) DiagTardio Vars TeA jun19'!$L$61:$L$71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'(36) DiagTardio Vars TeA jun19'!$O$61:$O$71</c:f>
              <c:numCache>
                <c:formatCode>0.0%</c:formatCode>
                <c:ptCount val="11"/>
                <c:pt idx="0">
                  <c:v>0.35</c:v>
                </c:pt>
                <c:pt idx="1">
                  <c:v>0.32142857142857201</c:v>
                </c:pt>
                <c:pt idx="2">
                  <c:v>0.3</c:v>
                </c:pt>
                <c:pt idx="3">
                  <c:v>0.30555555555555602</c:v>
                </c:pt>
                <c:pt idx="4">
                  <c:v>0.23214285714285701</c:v>
                </c:pt>
                <c:pt idx="5">
                  <c:v>0.32608695652173902</c:v>
                </c:pt>
                <c:pt idx="6">
                  <c:v>0.376811594202899</c:v>
                </c:pt>
                <c:pt idx="7">
                  <c:v>0.26470588235294101</c:v>
                </c:pt>
                <c:pt idx="8">
                  <c:v>0.29166666666666702</c:v>
                </c:pt>
                <c:pt idx="9">
                  <c:v>0.37333333333333302</c:v>
                </c:pt>
                <c:pt idx="10">
                  <c:v>0.18518518518518501</c:v>
                </c:pt>
              </c:numCache>
            </c:numRef>
          </c:val>
          <c:smooth val="0"/>
          <c:extLst>
            <c:ext xmlns:c16="http://schemas.microsoft.com/office/drawing/2014/chart" uri="{C3380CC4-5D6E-409C-BE32-E72D297353CC}">
              <c16:uniqueId val="{00000015-3ACA-4004-B001-DABC825401CE}"/>
            </c:ext>
          </c:extLst>
        </c:ser>
        <c:ser>
          <c:idx val="3"/>
          <c:order val="3"/>
          <c:tx>
            <c:strRef>
              <c:f>'(36) DiagTardio Vars TeA jun19'!$P$60</c:f>
              <c:strCache>
                <c:ptCount val="1"/>
                <c:pt idx="0">
                  <c:v>Ignorada</c:v>
                </c:pt>
              </c:strCache>
            </c:strRef>
          </c:tx>
          <c:spPr>
            <a:ln w="28575" cap="rnd">
              <a:solidFill>
                <a:srgbClr val="92D050"/>
              </a:solidFill>
              <a:round/>
            </a:ln>
            <a:effectLst/>
          </c:spPr>
          <c:marker>
            <c:symbol val="none"/>
          </c:marker>
          <c:dLbls>
            <c:dLbl>
              <c:idx val="0"/>
              <c:layout>
                <c:manualLayout>
                  <c:x val="-4.2301857199776499E-2"/>
                  <c:y val="-1.5183837306855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ACA-4004-B001-DABC825401CE}"/>
                </c:ext>
              </c:extLst>
            </c:dLbl>
            <c:dLbl>
              <c:idx val="1"/>
              <c:layout>
                <c:manualLayout>
                  <c:x val="-2.2525417137546602E-2"/>
                  <c:y val="1.5471460656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ACA-4004-B001-DABC825401CE}"/>
                </c:ext>
              </c:extLst>
            </c:dLbl>
            <c:dLbl>
              <c:idx val="2"/>
              <c:layout>
                <c:manualLayout>
                  <c:x val="-2.3843846475028602E-2"/>
                  <c:y val="-1.75950239822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ACA-4004-B001-DABC825401CE}"/>
                </c:ext>
              </c:extLst>
            </c:dLbl>
            <c:dLbl>
              <c:idx val="3"/>
              <c:layout>
                <c:manualLayout>
                  <c:x val="-2.5162275812510699E-2"/>
                  <c:y val="1.63846647925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3ACA-4004-B001-DABC825401CE}"/>
                </c:ext>
              </c:extLst>
            </c:dLbl>
            <c:dLbl>
              <c:idx val="4"/>
              <c:layout>
                <c:manualLayout>
                  <c:x val="-2.3843846475028602E-2"/>
                  <c:y val="1.9718921753572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3ACA-4004-B001-DABC825401CE}"/>
                </c:ext>
              </c:extLst>
            </c:dLbl>
            <c:dLbl>
              <c:idx val="5"/>
              <c:layout>
                <c:manualLayout>
                  <c:x val="-1.4305477378347899E-3"/>
                  <c:y val="2.1842652301998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ACA-4004-B001-DABC825401CE}"/>
                </c:ext>
              </c:extLst>
            </c:dLbl>
            <c:dLbl>
              <c:idx val="6"/>
              <c:layout>
                <c:manualLayout>
                  <c:x val="-2.5162275812510699E-2"/>
                  <c:y val="-2.7003150311795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3ACA-4004-B001-DABC825401CE}"/>
                </c:ext>
              </c:extLst>
            </c:dLbl>
            <c:dLbl>
              <c:idx val="7"/>
              <c:layout>
                <c:manualLayout>
                  <c:x val="-2.3843846475028602E-2"/>
                  <c:y val="-3.5498072505498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ACA-4004-B001-DABC825401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92D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'(36) DiagTardio Vars TeA jun19'!$L$61:$L$71</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'(36) DiagTardio Vars TeA jun19'!$P$61:$P$71</c:f>
              <c:numCache>
                <c:formatCode>0.0%</c:formatCode>
                <c:ptCount val="11"/>
                <c:pt idx="0">
                  <c:v>0.33589835361488901</c:v>
                </c:pt>
                <c:pt idx="1">
                  <c:v>0.34688518652662098</c:v>
                </c:pt>
                <c:pt idx="2">
                  <c:v>0.33236331569664901</c:v>
                </c:pt>
                <c:pt idx="3">
                  <c:v>0.31796921506930897</c:v>
                </c:pt>
                <c:pt idx="4">
                  <c:v>0.32260360645365399</c:v>
                </c:pt>
                <c:pt idx="5">
                  <c:v>0.30426510226732201</c:v>
                </c:pt>
                <c:pt idx="6">
                  <c:v>0.288276690696876</c:v>
                </c:pt>
                <c:pt idx="7">
                  <c:v>0.28883803712179001</c:v>
                </c:pt>
                <c:pt idx="8">
                  <c:v>0.29467529015681798</c:v>
                </c:pt>
                <c:pt idx="9">
                  <c:v>0.30080482897384297</c:v>
                </c:pt>
                <c:pt idx="10">
                  <c:v>0.29153010177678101</c:v>
                </c:pt>
              </c:numCache>
            </c:numRef>
          </c:val>
          <c:smooth val="0"/>
          <c:extLst>
            <c:ext xmlns:c16="http://schemas.microsoft.com/office/drawing/2014/chart" uri="{C3380CC4-5D6E-409C-BE32-E72D297353CC}">
              <c16:uniqueId val="{0000001E-3ACA-4004-B001-DABC825401CE}"/>
            </c:ext>
          </c:extLst>
        </c:ser>
        <c:dLbls>
          <c:dLblPos val="t"/>
          <c:showLegendKey val="0"/>
          <c:showVal val="1"/>
          <c:showCatName val="0"/>
          <c:showSerName val="0"/>
          <c:showPercent val="0"/>
          <c:showBubbleSize val="0"/>
        </c:dLbls>
        <c:smooth val="0"/>
        <c:axId val="2146363496"/>
        <c:axId val="2146367112"/>
      </c:lineChart>
      <c:catAx>
        <c:axId val="2146363496"/>
        <c:scaling>
          <c:orientation val="minMax"/>
        </c:scaling>
        <c:delete val="0"/>
        <c:axPos val="b"/>
        <c:numFmt formatCode="General" sourceLinked="1"/>
        <c:majorTickMark val="out"/>
        <c:minorTickMark val="none"/>
        <c:tickLblPos val="nextTo"/>
        <c:spPr>
          <a:noFill/>
          <a:ln w="9525" cap="flat" cmpd="sng" algn="ctr">
            <a:solidFill>
              <a:srgbClr val="E7E6E6">
                <a:lumMod val="90000"/>
              </a:srgb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6367112"/>
        <c:crosses val="autoZero"/>
        <c:auto val="1"/>
        <c:lblAlgn val="ctr"/>
        <c:lblOffset val="100"/>
        <c:noMultiLvlLbl val="0"/>
      </c:catAx>
      <c:valAx>
        <c:axId val="2146367112"/>
        <c:scaling>
          <c:orientation val="minMax"/>
        </c:scaling>
        <c:delete val="0"/>
        <c:axPos val="l"/>
        <c:majorGridlines>
          <c:spPr>
            <a:ln w="317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pt-BR" sz="1400" b="1"/>
                  <a:t>% CD4&lt;200 células/mm</a:t>
                </a:r>
                <a:r>
                  <a:rPr lang="pt-BR" sz="1400" b="1" baseline="30000"/>
                  <a:t>3</a:t>
                </a:r>
              </a:p>
            </c:rich>
          </c:tx>
          <c:overlay val="0"/>
          <c:spPr>
            <a:noFill/>
            <a:ln>
              <a:noFill/>
            </a:ln>
            <a:effectLst/>
          </c:spPr>
        </c:title>
        <c:numFmt formatCode="0%" sourceLinked="0"/>
        <c:majorTickMark val="out"/>
        <c:minorTickMark val="none"/>
        <c:tickLblPos val="nextTo"/>
        <c:spPr>
          <a:noFill/>
          <a:ln>
            <a:solidFill>
              <a:srgbClr val="E7E6E6">
                <a:lumMod val="90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6363496"/>
        <c:crosses val="autoZero"/>
        <c:crossBetween val="between"/>
      </c:valAx>
      <c:spPr>
        <a:noFill/>
        <a:ln>
          <a:noFill/>
        </a:ln>
        <a:effectLst/>
      </c:spPr>
    </c:plotArea>
    <c:legend>
      <c:legendPos val="b"/>
      <c:layout>
        <c:manualLayout>
          <c:xMode val="edge"/>
          <c:yMode val="edge"/>
          <c:x val="0.35245229406877199"/>
          <c:y val="0.87123942664277698"/>
          <c:w val="0.57054444533400395"/>
          <c:h val="3.628009033534489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02528733007097E-2"/>
          <c:y val="2.4830072523751801E-2"/>
          <c:w val="0.90883211349219895"/>
          <c:h val="0.86451262757077496"/>
        </c:manualLayout>
      </c:layout>
      <c:lineChart>
        <c:grouping val="standard"/>
        <c:varyColors val="0"/>
        <c:ser>
          <c:idx val="0"/>
          <c:order val="0"/>
          <c:tx>
            <c:strRef>
              <c:f>'(31) CD4 antes TARV Vars jun19'!$E$4</c:f>
              <c:strCache>
                <c:ptCount val="1"/>
                <c:pt idx="0">
                  <c:v>Branca+Amarela</c:v>
                </c:pt>
              </c:strCache>
            </c:strRef>
          </c:tx>
          <c:spPr>
            <a:ln w="28575" cap="rnd">
              <a:solidFill>
                <a:srgbClr val="9933FF"/>
              </a:solidFill>
              <a:round/>
            </a:ln>
            <a:effectLst/>
          </c:spPr>
          <c:marker>
            <c:symbol val="none"/>
          </c:marker>
          <c:dLbls>
            <c:dLbl>
              <c:idx val="0"/>
              <c:layout>
                <c:manualLayout>
                  <c:x val="-3.9663306199415903E-2"/>
                  <c:y val="-1.42323857537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FE-45F2-A6ED-323FB5E6E060}"/>
                </c:ext>
              </c:extLst>
            </c:dLbl>
            <c:dLbl>
              <c:idx val="1"/>
              <c:delete val="1"/>
              <c:extLst>
                <c:ext xmlns:c15="http://schemas.microsoft.com/office/drawing/2012/chart" uri="{CE6537A1-D6FC-4f65-9D91-7224C49458BB}"/>
                <c:ext xmlns:c16="http://schemas.microsoft.com/office/drawing/2014/chart" uri="{C3380CC4-5D6E-409C-BE32-E72D297353CC}">
                  <c16:uniqueId val="{00000001-2BFE-45F2-A6ED-323FB5E6E060}"/>
                </c:ext>
              </c:extLst>
            </c:dLbl>
            <c:dLbl>
              <c:idx val="2"/>
              <c:delete val="1"/>
              <c:extLst>
                <c:ext xmlns:c15="http://schemas.microsoft.com/office/drawing/2012/chart" uri="{CE6537A1-D6FC-4f65-9D91-7224C49458BB}"/>
                <c:ext xmlns:c16="http://schemas.microsoft.com/office/drawing/2014/chart" uri="{C3380CC4-5D6E-409C-BE32-E72D297353CC}">
                  <c16:uniqueId val="{00000002-2BFE-45F2-A6ED-323FB5E6E060}"/>
                </c:ext>
              </c:extLst>
            </c:dLbl>
            <c:dLbl>
              <c:idx val="3"/>
              <c:delete val="1"/>
              <c:extLst>
                <c:ext xmlns:c15="http://schemas.microsoft.com/office/drawing/2012/chart" uri="{CE6537A1-D6FC-4f65-9D91-7224C49458BB}"/>
                <c:ext xmlns:c16="http://schemas.microsoft.com/office/drawing/2014/chart" uri="{C3380CC4-5D6E-409C-BE32-E72D297353CC}">
                  <c16:uniqueId val="{00000003-2BFE-45F2-A6ED-323FB5E6E060}"/>
                </c:ext>
              </c:extLst>
            </c:dLbl>
            <c:dLbl>
              <c:idx val="4"/>
              <c:delete val="1"/>
              <c:extLst>
                <c:ext xmlns:c15="http://schemas.microsoft.com/office/drawing/2012/chart" uri="{CE6537A1-D6FC-4f65-9D91-7224C49458BB}"/>
                <c:ext xmlns:c16="http://schemas.microsoft.com/office/drawing/2014/chart" uri="{C3380CC4-5D6E-409C-BE32-E72D297353CC}">
                  <c16:uniqueId val="{00000004-2BFE-45F2-A6ED-323FB5E6E060}"/>
                </c:ext>
              </c:extLst>
            </c:dLbl>
            <c:dLbl>
              <c:idx val="5"/>
              <c:delete val="1"/>
              <c:extLst>
                <c:ext xmlns:c15="http://schemas.microsoft.com/office/drawing/2012/chart" uri="{CE6537A1-D6FC-4f65-9D91-7224C49458BB}"/>
                <c:ext xmlns:c16="http://schemas.microsoft.com/office/drawing/2014/chart" uri="{C3380CC4-5D6E-409C-BE32-E72D297353CC}">
                  <c16:uniqueId val="{00000005-2BFE-45F2-A6ED-323FB5E6E060}"/>
                </c:ext>
              </c:extLst>
            </c:dLbl>
            <c:dLbl>
              <c:idx val="6"/>
              <c:delete val="1"/>
              <c:extLst>
                <c:ext xmlns:c15="http://schemas.microsoft.com/office/drawing/2012/chart" uri="{CE6537A1-D6FC-4f65-9D91-7224C49458BB}"/>
                <c:ext xmlns:c16="http://schemas.microsoft.com/office/drawing/2014/chart" uri="{C3380CC4-5D6E-409C-BE32-E72D297353CC}">
                  <c16:uniqueId val="{00000006-2BFE-45F2-A6ED-323FB5E6E060}"/>
                </c:ext>
              </c:extLst>
            </c:dLbl>
            <c:dLbl>
              <c:idx val="7"/>
              <c:layout>
                <c:manualLayout>
                  <c:x val="-2.3842829166357399E-2"/>
                  <c:y val="-1.96795109720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FE-45F2-A6ED-323FB5E6E060}"/>
                </c:ext>
              </c:extLst>
            </c:dLbl>
            <c:dLbl>
              <c:idx val="8"/>
              <c:layout>
                <c:manualLayout>
                  <c:x val="-2.38428291663575E-2"/>
                  <c:y val="-1.54405030200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FE-45F2-A6ED-323FB5E6E060}"/>
                </c:ext>
              </c:extLst>
            </c:dLbl>
            <c:dLbl>
              <c:idx val="9"/>
              <c:layout>
                <c:manualLayout>
                  <c:x val="-1.33007161940087E-2"/>
                  <c:y val="-1.12191781028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FE-45F2-A6ED-323FB5E6E060}"/>
                </c:ext>
              </c:extLst>
            </c:dLbl>
            <c:dLbl>
              <c:idx val="10"/>
              <c:layout>
                <c:manualLayout>
                  <c:x val="-6.5373830916466598E-3"/>
                  <c:y val="-1.2048166588069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FE-45F2-A6ED-323FB5E6E0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9933F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 CD4 antes TARV Vars jun19'!$B$5:$B$15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'(31) CD4 antes TARV Vars jun19'!$E$5:$E$15</c:f>
              <c:numCache>
                <c:formatCode>0%</c:formatCode>
                <c:ptCount val="11"/>
                <c:pt idx="0">
                  <c:v>0.15031714310539601</c:v>
                </c:pt>
                <c:pt idx="1">
                  <c:v>0.131484244711665</c:v>
                </c:pt>
                <c:pt idx="2">
                  <c:v>9.4726109926777297E-2</c:v>
                </c:pt>
                <c:pt idx="3">
                  <c:v>0.143800978792822</c:v>
                </c:pt>
                <c:pt idx="4">
                  <c:v>0.13916227969787101</c:v>
                </c:pt>
                <c:pt idx="5">
                  <c:v>0.33321015028332102</c:v>
                </c:pt>
                <c:pt idx="6">
                  <c:v>0.38724026567546199</c:v>
                </c:pt>
                <c:pt idx="7">
                  <c:v>0.37046716759228998</c:v>
                </c:pt>
                <c:pt idx="8">
                  <c:v>0.38175548589341701</c:v>
                </c:pt>
                <c:pt idx="9">
                  <c:v>0.37868659064097498</c:v>
                </c:pt>
                <c:pt idx="10">
                  <c:v>0.27335404665997598</c:v>
                </c:pt>
              </c:numCache>
            </c:numRef>
          </c:val>
          <c:smooth val="0"/>
          <c:extLst>
            <c:ext xmlns:c16="http://schemas.microsoft.com/office/drawing/2014/chart" uri="{C3380CC4-5D6E-409C-BE32-E72D297353CC}">
              <c16:uniqueId val="{0000000B-2BFE-45F2-A6ED-323FB5E6E060}"/>
            </c:ext>
          </c:extLst>
        </c:ser>
        <c:ser>
          <c:idx val="1"/>
          <c:order val="1"/>
          <c:tx>
            <c:strRef>
              <c:f>'(31) CD4 antes TARV Vars jun19'!$F$4</c:f>
              <c:strCache>
                <c:ptCount val="1"/>
                <c:pt idx="0">
                  <c:v>Negra</c:v>
                </c:pt>
              </c:strCache>
            </c:strRef>
          </c:tx>
          <c:spPr>
            <a:ln w="28575" cap="rnd">
              <a:solidFill>
                <a:srgbClr val="FF0066"/>
              </a:solidFill>
              <a:round/>
            </a:ln>
            <a:effectLst/>
          </c:spPr>
          <c:marker>
            <c:symbol val="none"/>
          </c:marker>
          <c:dLbls>
            <c:dLbl>
              <c:idx val="0"/>
              <c:layout>
                <c:manualLayout>
                  <c:x val="-2.51612022524456E-2"/>
                  <c:y val="1.756017388610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FE-45F2-A6ED-323FB5E6E060}"/>
                </c:ext>
              </c:extLst>
            </c:dLbl>
            <c:dLbl>
              <c:idx val="1"/>
              <c:delete val="1"/>
              <c:extLst>
                <c:ext xmlns:c15="http://schemas.microsoft.com/office/drawing/2012/chart" uri="{CE6537A1-D6FC-4f65-9D91-7224C49458BB}"/>
                <c:ext xmlns:c16="http://schemas.microsoft.com/office/drawing/2014/chart" uri="{C3380CC4-5D6E-409C-BE32-E72D297353CC}">
                  <c16:uniqueId val="{0000000D-2BFE-45F2-A6ED-323FB5E6E060}"/>
                </c:ext>
              </c:extLst>
            </c:dLbl>
            <c:dLbl>
              <c:idx val="2"/>
              <c:delete val="1"/>
              <c:extLst>
                <c:ext xmlns:c15="http://schemas.microsoft.com/office/drawing/2012/chart" uri="{CE6537A1-D6FC-4f65-9D91-7224C49458BB}"/>
                <c:ext xmlns:c16="http://schemas.microsoft.com/office/drawing/2014/chart" uri="{C3380CC4-5D6E-409C-BE32-E72D297353CC}">
                  <c16:uniqueId val="{0000000E-2BFE-45F2-A6ED-323FB5E6E060}"/>
                </c:ext>
              </c:extLst>
            </c:dLbl>
            <c:dLbl>
              <c:idx val="3"/>
              <c:delete val="1"/>
              <c:extLst>
                <c:ext xmlns:c15="http://schemas.microsoft.com/office/drawing/2012/chart" uri="{CE6537A1-D6FC-4f65-9D91-7224C49458BB}"/>
                <c:ext xmlns:c16="http://schemas.microsoft.com/office/drawing/2014/chart" uri="{C3380CC4-5D6E-409C-BE32-E72D297353CC}">
                  <c16:uniqueId val="{0000000F-2BFE-45F2-A6ED-323FB5E6E060}"/>
                </c:ext>
              </c:extLst>
            </c:dLbl>
            <c:dLbl>
              <c:idx val="4"/>
              <c:delete val="1"/>
              <c:extLst>
                <c:ext xmlns:c15="http://schemas.microsoft.com/office/drawing/2012/chart" uri="{CE6537A1-D6FC-4f65-9D91-7224C49458BB}"/>
                <c:ext xmlns:c16="http://schemas.microsoft.com/office/drawing/2014/chart" uri="{C3380CC4-5D6E-409C-BE32-E72D297353CC}">
                  <c16:uniqueId val="{00000010-2BFE-45F2-A6ED-323FB5E6E060}"/>
                </c:ext>
              </c:extLst>
            </c:dLbl>
            <c:dLbl>
              <c:idx val="5"/>
              <c:delete val="1"/>
              <c:extLst>
                <c:ext xmlns:c15="http://schemas.microsoft.com/office/drawing/2012/chart" uri="{CE6537A1-D6FC-4f65-9D91-7224C49458BB}"/>
                <c:ext xmlns:c16="http://schemas.microsoft.com/office/drawing/2014/chart" uri="{C3380CC4-5D6E-409C-BE32-E72D297353CC}">
                  <c16:uniqueId val="{00000011-2BFE-45F2-A6ED-323FB5E6E060}"/>
                </c:ext>
              </c:extLst>
            </c:dLbl>
            <c:dLbl>
              <c:idx val="6"/>
              <c:delete val="1"/>
              <c:extLst>
                <c:ext xmlns:c15="http://schemas.microsoft.com/office/drawing/2012/chart" uri="{CE6537A1-D6FC-4f65-9D91-7224C49458BB}"/>
                <c:ext xmlns:c16="http://schemas.microsoft.com/office/drawing/2014/chart" uri="{C3380CC4-5D6E-409C-BE32-E72D297353CC}">
                  <c16:uniqueId val="{00000012-2BFE-45F2-A6ED-323FB5E6E060}"/>
                </c:ext>
              </c:extLst>
            </c:dLbl>
            <c:dLbl>
              <c:idx val="7"/>
              <c:layout>
                <c:manualLayout>
                  <c:x val="-2.3842829166357399E-2"/>
                  <c:y val="1.5440669910119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FE-45F2-A6ED-323FB5E6E060}"/>
                </c:ext>
              </c:extLst>
            </c:dLbl>
            <c:dLbl>
              <c:idx val="8"/>
              <c:layout>
                <c:manualLayout>
                  <c:x val="-2.5175713791666599E-2"/>
                  <c:y val="1.5447704768430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BFE-45F2-A6ED-323FB5E6E060}"/>
                </c:ext>
              </c:extLst>
            </c:dLbl>
            <c:dLbl>
              <c:idx val="9"/>
              <c:layout>
                <c:manualLayout>
                  <c:x val="-2.2537033206756402E-2"/>
                  <c:y val="-1.42536203259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FE-45F2-A6ED-323FB5E6E060}"/>
                </c:ext>
              </c:extLst>
            </c:dLbl>
            <c:dLbl>
              <c:idx val="10"/>
              <c:layout>
                <c:manualLayout>
                  <c:x val="-6.5373830916466598E-3"/>
                  <c:y val="-7.0590233449108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BFE-45F2-A6ED-323FB5E6E0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6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 CD4 antes TARV Vars jun19'!$B$5:$B$15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'(31) CD4 antes TARV Vars jun19'!$F$5:$F$15</c:f>
              <c:numCache>
                <c:formatCode>0%</c:formatCode>
                <c:ptCount val="11"/>
                <c:pt idx="0">
                  <c:v>0.14598464411703699</c:v>
                </c:pt>
                <c:pt idx="1">
                  <c:v>0.12898936170212799</c:v>
                </c:pt>
                <c:pt idx="2">
                  <c:v>0.11166459111664601</c:v>
                </c:pt>
                <c:pt idx="3">
                  <c:v>0.14407461006592701</c:v>
                </c:pt>
                <c:pt idx="4">
                  <c:v>0.13059759712903701</c:v>
                </c:pt>
                <c:pt idx="5">
                  <c:v>0.31187642745522298</c:v>
                </c:pt>
                <c:pt idx="6">
                  <c:v>0.33494670123883602</c:v>
                </c:pt>
                <c:pt idx="7">
                  <c:v>0.33591537083068401</c:v>
                </c:pt>
                <c:pt idx="8">
                  <c:v>0.33538395121688003</c:v>
                </c:pt>
                <c:pt idx="9">
                  <c:v>0.33822330888345598</c:v>
                </c:pt>
                <c:pt idx="10">
                  <c:v>0.26181515641960601</c:v>
                </c:pt>
              </c:numCache>
            </c:numRef>
          </c:val>
          <c:smooth val="0"/>
          <c:extLst>
            <c:ext xmlns:c16="http://schemas.microsoft.com/office/drawing/2014/chart" uri="{C3380CC4-5D6E-409C-BE32-E72D297353CC}">
              <c16:uniqueId val="{00000017-2BFE-45F2-A6ED-323FB5E6E060}"/>
            </c:ext>
          </c:extLst>
        </c:ser>
        <c:ser>
          <c:idx val="2"/>
          <c:order val="2"/>
          <c:tx>
            <c:strRef>
              <c:f>'(31) CD4 antes TARV Vars jun19'!$G$4</c:f>
              <c:strCache>
                <c:ptCount val="1"/>
                <c:pt idx="0">
                  <c:v>Indígena</c:v>
                </c:pt>
              </c:strCache>
            </c:strRef>
          </c:tx>
          <c:spPr>
            <a:ln w="28575" cap="rnd">
              <a:solidFill>
                <a:srgbClr val="FFC000"/>
              </a:solidFill>
              <a:round/>
            </a:ln>
            <a:effectLst/>
          </c:spPr>
          <c:marker>
            <c:symbol val="none"/>
          </c:marker>
          <c:dLbls>
            <c:dLbl>
              <c:idx val="0"/>
              <c:layout>
                <c:manualLayout>
                  <c:x val="-3.5708186941151299E-2"/>
                  <c:y val="1.5440669910119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BFE-45F2-A6ED-323FB5E6E060}"/>
                </c:ext>
              </c:extLst>
            </c:dLbl>
            <c:dLbl>
              <c:idx val="1"/>
              <c:delete val="1"/>
              <c:extLst>
                <c:ext xmlns:c15="http://schemas.microsoft.com/office/drawing/2012/chart" uri="{CE6537A1-D6FC-4f65-9D91-7224C49458BB}"/>
                <c:ext xmlns:c16="http://schemas.microsoft.com/office/drawing/2014/chart" uri="{C3380CC4-5D6E-409C-BE32-E72D297353CC}">
                  <c16:uniqueId val="{00000019-2BFE-45F2-A6ED-323FB5E6E060}"/>
                </c:ext>
              </c:extLst>
            </c:dLbl>
            <c:dLbl>
              <c:idx val="2"/>
              <c:delete val="1"/>
              <c:extLst>
                <c:ext xmlns:c15="http://schemas.microsoft.com/office/drawing/2012/chart" uri="{CE6537A1-D6FC-4f65-9D91-7224C49458BB}"/>
                <c:ext xmlns:c16="http://schemas.microsoft.com/office/drawing/2014/chart" uri="{C3380CC4-5D6E-409C-BE32-E72D297353CC}">
                  <c16:uniqueId val="{0000001A-2BFE-45F2-A6ED-323FB5E6E060}"/>
                </c:ext>
              </c:extLst>
            </c:dLbl>
            <c:dLbl>
              <c:idx val="3"/>
              <c:delete val="1"/>
              <c:extLst>
                <c:ext xmlns:c15="http://schemas.microsoft.com/office/drawing/2012/chart" uri="{CE6537A1-D6FC-4f65-9D91-7224C49458BB}"/>
                <c:ext xmlns:c16="http://schemas.microsoft.com/office/drawing/2014/chart" uri="{C3380CC4-5D6E-409C-BE32-E72D297353CC}">
                  <c16:uniqueId val="{0000001B-2BFE-45F2-A6ED-323FB5E6E060}"/>
                </c:ext>
              </c:extLst>
            </c:dLbl>
            <c:dLbl>
              <c:idx val="4"/>
              <c:delete val="1"/>
              <c:extLst>
                <c:ext xmlns:c15="http://schemas.microsoft.com/office/drawing/2012/chart" uri="{CE6537A1-D6FC-4f65-9D91-7224C49458BB}"/>
                <c:ext xmlns:c16="http://schemas.microsoft.com/office/drawing/2014/chart" uri="{C3380CC4-5D6E-409C-BE32-E72D297353CC}">
                  <c16:uniqueId val="{0000001C-2BFE-45F2-A6ED-323FB5E6E060}"/>
                </c:ext>
              </c:extLst>
            </c:dLbl>
            <c:dLbl>
              <c:idx val="5"/>
              <c:delete val="1"/>
              <c:extLst>
                <c:ext xmlns:c15="http://schemas.microsoft.com/office/drawing/2012/chart" uri="{CE6537A1-D6FC-4f65-9D91-7224C49458BB}"/>
                <c:ext xmlns:c16="http://schemas.microsoft.com/office/drawing/2014/chart" uri="{C3380CC4-5D6E-409C-BE32-E72D297353CC}">
                  <c16:uniqueId val="{0000001D-2BFE-45F2-A6ED-323FB5E6E060}"/>
                </c:ext>
              </c:extLst>
            </c:dLbl>
            <c:dLbl>
              <c:idx val="6"/>
              <c:delete val="1"/>
              <c:extLst>
                <c:ext xmlns:c15="http://schemas.microsoft.com/office/drawing/2012/chart" uri="{CE6537A1-D6FC-4f65-9D91-7224C49458BB}"/>
                <c:ext xmlns:c16="http://schemas.microsoft.com/office/drawing/2014/chart" uri="{C3380CC4-5D6E-409C-BE32-E72D297353CC}">
                  <c16:uniqueId val="{0000001E-2BFE-45F2-A6ED-323FB5E6E060}"/>
                </c:ext>
              </c:extLst>
            </c:dLbl>
            <c:dLbl>
              <c:idx val="7"/>
              <c:layout>
                <c:manualLayout>
                  <c:x val="-2.3842829166357399E-2"/>
                  <c:y val="1.7560173886108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2BFE-45F2-A6ED-323FB5E6E060}"/>
                </c:ext>
              </c:extLst>
            </c:dLbl>
            <c:dLbl>
              <c:idx val="8"/>
              <c:layout>
                <c:manualLayout>
                  <c:x val="-2.51612022524456E-2"/>
                  <c:y val="3.0277197742044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BFE-45F2-A6ED-323FB5E6E060}"/>
                </c:ext>
              </c:extLst>
            </c:dLbl>
            <c:dLbl>
              <c:idx val="9"/>
              <c:layout>
                <c:manualLayout>
                  <c:x val="-2.5171870044357898E-2"/>
                  <c:y val="1.75637233702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2BFE-45F2-A6ED-323FB5E6E060}"/>
                </c:ext>
              </c:extLst>
            </c:dLbl>
            <c:dLbl>
              <c:idx val="10"/>
              <c:layout>
                <c:manualLayout>
                  <c:x val="-2.1050126308653098E-2"/>
                  <c:y val="9.925294078608299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BFE-45F2-A6ED-323FB5E6E0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'(31) CD4 antes TARV Vars jun19'!$B$5:$B$15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'(31) CD4 antes TARV Vars jun19'!$G$5:$G$15</c:f>
              <c:numCache>
                <c:formatCode>0%</c:formatCode>
                <c:ptCount val="11"/>
                <c:pt idx="0">
                  <c:v>8.6206896551724102E-2</c:v>
                </c:pt>
                <c:pt idx="1">
                  <c:v>0.13636363636363599</c:v>
                </c:pt>
                <c:pt idx="2">
                  <c:v>8.6956521739130405E-2</c:v>
                </c:pt>
                <c:pt idx="3">
                  <c:v>8.3333333333333301E-2</c:v>
                </c:pt>
                <c:pt idx="4">
                  <c:v>0.28846153846153799</c:v>
                </c:pt>
                <c:pt idx="5">
                  <c:v>0.31666666666666698</c:v>
                </c:pt>
                <c:pt idx="6">
                  <c:v>0.29487179487179499</c:v>
                </c:pt>
                <c:pt idx="7">
                  <c:v>0.28571428571428598</c:v>
                </c:pt>
                <c:pt idx="8">
                  <c:v>0.30434782608695699</c:v>
                </c:pt>
                <c:pt idx="9">
                  <c:v>0.23611111111111099</c:v>
                </c:pt>
                <c:pt idx="10">
                  <c:v>0.23927392739273901</c:v>
                </c:pt>
              </c:numCache>
            </c:numRef>
          </c:val>
          <c:smooth val="0"/>
          <c:extLst>
            <c:ext xmlns:c16="http://schemas.microsoft.com/office/drawing/2014/chart" uri="{C3380CC4-5D6E-409C-BE32-E72D297353CC}">
              <c16:uniqueId val="{00000023-2BFE-45F2-A6ED-323FB5E6E060}"/>
            </c:ext>
          </c:extLst>
        </c:ser>
        <c:ser>
          <c:idx val="3"/>
          <c:order val="3"/>
          <c:tx>
            <c:strRef>
              <c:f>'(31) CD4 antes TARV Vars jun19'!$H$4</c:f>
              <c:strCache>
                <c:ptCount val="1"/>
                <c:pt idx="0">
                  <c:v>Ignorada</c:v>
                </c:pt>
              </c:strCache>
            </c:strRef>
          </c:tx>
          <c:spPr>
            <a:ln w="28575" cap="rnd">
              <a:solidFill>
                <a:srgbClr val="92D05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24-2BFE-45F2-A6ED-323FB5E6E060}"/>
                </c:ext>
              </c:extLst>
            </c:dLbl>
            <c:dLbl>
              <c:idx val="2"/>
              <c:delete val="1"/>
              <c:extLst>
                <c:ext xmlns:c15="http://schemas.microsoft.com/office/drawing/2012/chart" uri="{CE6537A1-D6FC-4f65-9D91-7224C49458BB}"/>
                <c:ext xmlns:c16="http://schemas.microsoft.com/office/drawing/2014/chart" uri="{C3380CC4-5D6E-409C-BE32-E72D297353CC}">
                  <c16:uniqueId val="{00000025-2BFE-45F2-A6ED-323FB5E6E060}"/>
                </c:ext>
              </c:extLst>
            </c:dLbl>
            <c:dLbl>
              <c:idx val="3"/>
              <c:delete val="1"/>
              <c:extLst>
                <c:ext xmlns:c15="http://schemas.microsoft.com/office/drawing/2012/chart" uri="{CE6537A1-D6FC-4f65-9D91-7224C49458BB}"/>
                <c:ext xmlns:c16="http://schemas.microsoft.com/office/drawing/2014/chart" uri="{C3380CC4-5D6E-409C-BE32-E72D297353CC}">
                  <c16:uniqueId val="{00000026-2BFE-45F2-A6ED-323FB5E6E060}"/>
                </c:ext>
              </c:extLst>
            </c:dLbl>
            <c:dLbl>
              <c:idx val="4"/>
              <c:delete val="1"/>
              <c:extLst>
                <c:ext xmlns:c15="http://schemas.microsoft.com/office/drawing/2012/chart" uri="{CE6537A1-D6FC-4f65-9D91-7224C49458BB}"/>
                <c:ext xmlns:c16="http://schemas.microsoft.com/office/drawing/2014/chart" uri="{C3380CC4-5D6E-409C-BE32-E72D297353CC}">
                  <c16:uniqueId val="{00000027-2BFE-45F2-A6ED-323FB5E6E060}"/>
                </c:ext>
              </c:extLst>
            </c:dLbl>
            <c:dLbl>
              <c:idx val="5"/>
              <c:delete val="1"/>
              <c:extLst>
                <c:ext xmlns:c15="http://schemas.microsoft.com/office/drawing/2012/chart" uri="{CE6537A1-D6FC-4f65-9D91-7224C49458BB}"/>
                <c:ext xmlns:c16="http://schemas.microsoft.com/office/drawing/2014/chart" uri="{C3380CC4-5D6E-409C-BE32-E72D297353CC}">
                  <c16:uniqueId val="{00000028-2BFE-45F2-A6ED-323FB5E6E060}"/>
                </c:ext>
              </c:extLst>
            </c:dLbl>
            <c:dLbl>
              <c:idx val="6"/>
              <c:delete val="1"/>
              <c:extLst>
                <c:ext xmlns:c15="http://schemas.microsoft.com/office/drawing/2012/chart" uri="{CE6537A1-D6FC-4f65-9D91-7224C49458BB}"/>
                <c:ext xmlns:c16="http://schemas.microsoft.com/office/drawing/2014/chart" uri="{C3380CC4-5D6E-409C-BE32-E72D297353CC}">
                  <c16:uniqueId val="{00000029-2BFE-45F2-A6ED-323FB5E6E060}"/>
                </c:ext>
              </c:extLst>
            </c:dLbl>
            <c:dLbl>
              <c:idx val="7"/>
              <c:layout>
                <c:manualLayout>
                  <c:x val="-2.3842829166357399E-2"/>
                  <c:y val="-2.4829905633675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BFE-45F2-A6ED-323FB5E6E060}"/>
                </c:ext>
              </c:extLst>
            </c:dLbl>
            <c:dLbl>
              <c:idx val="8"/>
              <c:layout>
                <c:manualLayout>
                  <c:x val="-2.38428291663575E-2"/>
                  <c:y val="-2.271040165768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FE-45F2-A6ED-323FB5E6E060}"/>
                </c:ext>
              </c:extLst>
            </c:dLbl>
            <c:dLbl>
              <c:idx val="9"/>
              <c:layout>
                <c:manualLayout>
                  <c:x val="-2.7814394376577001E-2"/>
                  <c:y val="1.9707993444989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BFE-45F2-A6ED-323FB5E6E060}"/>
                </c:ext>
              </c:extLst>
            </c:dLbl>
            <c:dLbl>
              <c:idx val="10"/>
              <c:layout>
                <c:manualLayout>
                  <c:x val="-1.31340845539224E-2"/>
                  <c:y val="1.4171373434488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2BFE-45F2-A6ED-323FB5E6E06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92D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 CD4 antes TARV Vars jun19'!$B$5:$B$15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'(31) CD4 antes TARV Vars jun19'!$H$5:$H$15</c:f>
              <c:numCache>
                <c:formatCode>0%</c:formatCode>
                <c:ptCount val="11"/>
                <c:pt idx="0">
                  <c:v>0.16331658291457299</c:v>
                </c:pt>
                <c:pt idx="1">
                  <c:v>0.118978102189781</c:v>
                </c:pt>
                <c:pt idx="2">
                  <c:v>0.10785295379774</c:v>
                </c:pt>
                <c:pt idx="3">
                  <c:v>0.145214913322251</c:v>
                </c:pt>
                <c:pt idx="4">
                  <c:v>0.138785481619358</c:v>
                </c:pt>
                <c:pt idx="5">
                  <c:v>0.33348302496856502</c:v>
                </c:pt>
                <c:pt idx="6">
                  <c:v>0.39168233082706799</c:v>
                </c:pt>
                <c:pt idx="7">
                  <c:v>0.34471762164386399</c:v>
                </c:pt>
                <c:pt idx="8">
                  <c:v>0.342675941080196</c:v>
                </c:pt>
                <c:pt idx="9">
                  <c:v>0.33440949802124598</c:v>
                </c:pt>
                <c:pt idx="10">
                  <c:v>0.25876933849756001</c:v>
                </c:pt>
              </c:numCache>
            </c:numRef>
          </c:val>
          <c:smooth val="0"/>
          <c:extLst>
            <c:ext xmlns:c16="http://schemas.microsoft.com/office/drawing/2014/chart" uri="{C3380CC4-5D6E-409C-BE32-E72D297353CC}">
              <c16:uniqueId val="{0000002E-2BFE-45F2-A6ED-323FB5E6E060}"/>
            </c:ext>
          </c:extLst>
        </c:ser>
        <c:dLbls>
          <c:dLblPos val="t"/>
          <c:showLegendKey val="0"/>
          <c:showVal val="1"/>
          <c:showCatName val="0"/>
          <c:showSerName val="0"/>
          <c:showPercent val="0"/>
          <c:showBubbleSize val="0"/>
        </c:dLbls>
        <c:smooth val="0"/>
        <c:axId val="2105072648"/>
        <c:axId val="2105454056"/>
      </c:lineChart>
      <c:catAx>
        <c:axId val="2105072648"/>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5454056"/>
        <c:crosses val="autoZero"/>
        <c:auto val="1"/>
        <c:lblAlgn val="ctr"/>
        <c:lblOffset val="100"/>
        <c:noMultiLvlLbl val="0"/>
      </c:catAx>
      <c:valAx>
        <c:axId val="2105454056"/>
        <c:scaling>
          <c:orientation val="minMax"/>
        </c:scaling>
        <c:delete val="0"/>
        <c:axPos val="l"/>
        <c:majorGridlines>
          <c:spPr>
            <a:ln w="317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pt-BR" sz="1200" b="1"/>
                  <a:t>% CD4≥500 células/mm</a:t>
                </a:r>
                <a:r>
                  <a:rPr lang="pt-BR" sz="1200" b="1" baseline="30000"/>
                  <a:t>3</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05072648"/>
        <c:crosses val="autoZero"/>
        <c:crossBetween val="between"/>
      </c:valAx>
      <c:spPr>
        <a:noFill/>
        <a:ln>
          <a:noFill/>
        </a:ln>
        <a:effectLst/>
      </c:spPr>
    </c:plotArea>
    <c:legend>
      <c:legendPos val="b"/>
      <c:layout>
        <c:manualLayout>
          <c:xMode val="edge"/>
          <c:yMode val="edge"/>
          <c:x val="0.299016874739786"/>
          <c:y val="0.949609680390745"/>
          <c:w val="0.416950933042678"/>
          <c:h val="5.03903196092546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066853695643801E-2"/>
          <c:y val="4.0503691390131297E-2"/>
          <c:w val="0.93393314630435598"/>
          <c:h val="0.77590418749977896"/>
        </c:manualLayout>
      </c:layout>
      <c:lineChart>
        <c:grouping val="standard"/>
        <c:varyColors val="0"/>
        <c:ser>
          <c:idx val="0"/>
          <c:order val="0"/>
          <c:tx>
            <c:strRef>
              <c:f>'(43) SupressãoViral Vars jun19'!$F$4</c:f>
              <c:strCache>
                <c:ptCount val="1"/>
                <c:pt idx="0">
                  <c:v>Branca/Amarela</c:v>
                </c:pt>
              </c:strCache>
            </c:strRef>
          </c:tx>
          <c:spPr>
            <a:ln w="28575" cap="rnd">
              <a:solidFill>
                <a:srgbClr val="9933FF"/>
              </a:solidFill>
              <a:round/>
            </a:ln>
            <a:effectLst/>
          </c:spPr>
          <c:marker>
            <c:symbol val="none"/>
          </c:marker>
          <c:dLbls>
            <c:dLbl>
              <c:idx val="0"/>
              <c:layout>
                <c:manualLayout>
                  <c:x val="-4.0983427862294503E-2"/>
                  <c:y val="-6.371191645277470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4B-4298-975C-5132FD8647A2}"/>
                </c:ext>
              </c:extLst>
            </c:dLbl>
            <c:dLbl>
              <c:idx val="1"/>
              <c:delete val="1"/>
              <c:extLst>
                <c:ext xmlns:c15="http://schemas.microsoft.com/office/drawing/2012/chart" uri="{CE6537A1-D6FC-4f65-9D91-7224C49458BB}"/>
                <c:ext xmlns:c16="http://schemas.microsoft.com/office/drawing/2014/chart" uri="{C3380CC4-5D6E-409C-BE32-E72D297353CC}">
                  <c16:uniqueId val="{00000001-F44B-4298-975C-5132FD8647A2}"/>
                </c:ext>
              </c:extLst>
            </c:dLbl>
            <c:dLbl>
              <c:idx val="2"/>
              <c:delete val="1"/>
              <c:extLst>
                <c:ext xmlns:c15="http://schemas.microsoft.com/office/drawing/2012/chart" uri="{CE6537A1-D6FC-4f65-9D91-7224C49458BB}"/>
                <c:ext xmlns:c16="http://schemas.microsoft.com/office/drawing/2014/chart" uri="{C3380CC4-5D6E-409C-BE32-E72D297353CC}">
                  <c16:uniqueId val="{00000002-F44B-4298-975C-5132FD8647A2}"/>
                </c:ext>
              </c:extLst>
            </c:dLbl>
            <c:dLbl>
              <c:idx val="3"/>
              <c:delete val="1"/>
              <c:extLst>
                <c:ext xmlns:c15="http://schemas.microsoft.com/office/drawing/2012/chart" uri="{CE6537A1-D6FC-4f65-9D91-7224C49458BB}"/>
                <c:ext xmlns:c16="http://schemas.microsoft.com/office/drawing/2014/chart" uri="{C3380CC4-5D6E-409C-BE32-E72D297353CC}">
                  <c16:uniqueId val="{00000003-F44B-4298-975C-5132FD8647A2}"/>
                </c:ext>
              </c:extLst>
            </c:dLbl>
            <c:dLbl>
              <c:idx val="4"/>
              <c:delete val="1"/>
              <c:extLst>
                <c:ext xmlns:c15="http://schemas.microsoft.com/office/drawing/2012/chart" uri="{CE6537A1-D6FC-4f65-9D91-7224C49458BB}"/>
                <c:ext xmlns:c16="http://schemas.microsoft.com/office/drawing/2014/chart" uri="{C3380CC4-5D6E-409C-BE32-E72D297353CC}">
                  <c16:uniqueId val="{00000004-F44B-4298-975C-5132FD8647A2}"/>
                </c:ext>
              </c:extLst>
            </c:dLbl>
            <c:dLbl>
              <c:idx val="5"/>
              <c:delete val="1"/>
              <c:extLst>
                <c:ext xmlns:c15="http://schemas.microsoft.com/office/drawing/2012/chart" uri="{CE6537A1-D6FC-4f65-9D91-7224C49458BB}"/>
                <c:ext xmlns:c16="http://schemas.microsoft.com/office/drawing/2014/chart" uri="{C3380CC4-5D6E-409C-BE32-E72D297353CC}">
                  <c16:uniqueId val="{00000005-F44B-4298-975C-5132FD8647A2}"/>
                </c:ext>
              </c:extLst>
            </c:dLbl>
            <c:dLbl>
              <c:idx val="6"/>
              <c:delete val="1"/>
              <c:extLst>
                <c:ext xmlns:c15="http://schemas.microsoft.com/office/drawing/2012/chart" uri="{CE6537A1-D6FC-4f65-9D91-7224C49458BB}"/>
                <c:ext xmlns:c16="http://schemas.microsoft.com/office/drawing/2014/chart" uri="{C3380CC4-5D6E-409C-BE32-E72D297353CC}">
                  <c16:uniqueId val="{00000006-F44B-4298-975C-5132FD8647A2}"/>
                </c:ext>
              </c:extLst>
            </c:dLbl>
            <c:dLbl>
              <c:idx val="7"/>
              <c:delete val="1"/>
              <c:extLst>
                <c:ext xmlns:c15="http://schemas.microsoft.com/office/drawing/2012/chart" uri="{CE6537A1-D6FC-4f65-9D91-7224C49458BB}"/>
                <c:ext xmlns:c16="http://schemas.microsoft.com/office/drawing/2014/chart" uri="{C3380CC4-5D6E-409C-BE32-E72D297353CC}">
                  <c16:uniqueId val="{00000007-F44B-4298-975C-5132FD8647A2}"/>
                </c:ext>
              </c:extLst>
            </c:dLbl>
            <c:dLbl>
              <c:idx val="8"/>
              <c:delete val="1"/>
              <c:extLst>
                <c:ext xmlns:c15="http://schemas.microsoft.com/office/drawing/2012/chart" uri="{CE6537A1-D6FC-4f65-9D91-7224C49458BB}"/>
                <c:ext xmlns:c16="http://schemas.microsoft.com/office/drawing/2014/chart" uri="{C3380CC4-5D6E-409C-BE32-E72D297353CC}">
                  <c16:uniqueId val="{00000008-F44B-4298-975C-5132FD8647A2}"/>
                </c:ext>
              </c:extLst>
            </c:dLbl>
            <c:dLbl>
              <c:idx val="9"/>
              <c:delete val="1"/>
              <c:extLst>
                <c:ext xmlns:c15="http://schemas.microsoft.com/office/drawing/2012/chart" uri="{CE6537A1-D6FC-4f65-9D91-7224C49458BB}"/>
                <c:ext xmlns:c16="http://schemas.microsoft.com/office/drawing/2014/chart" uri="{C3380CC4-5D6E-409C-BE32-E72D297353CC}">
                  <c16:uniqueId val="{00000009-F44B-4298-975C-5132FD8647A2}"/>
                </c:ext>
              </c:extLst>
            </c:dLbl>
            <c:dLbl>
              <c:idx val="10"/>
              <c:layout>
                <c:manualLayout>
                  <c:x val="-2.3843846475028602E-2"/>
                  <c:y val="-1.9113574935832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4B-4298-975C-5132FD8647A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9933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'(43) SupressãoViral Vars jun19'!$C$5:$C$15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'(43) SupressãoViral Vars jun19'!$F$5:$F$15</c:f>
              <c:numCache>
                <c:formatCode>0.0%</c:formatCode>
                <c:ptCount val="11"/>
                <c:pt idx="0">
                  <c:v>0.85822903263539596</c:v>
                </c:pt>
                <c:pt idx="1">
                  <c:v>0.87055594283722504</c:v>
                </c:pt>
                <c:pt idx="2">
                  <c:v>0.88564828556311204</c:v>
                </c:pt>
                <c:pt idx="3">
                  <c:v>0.89765887845027303</c:v>
                </c:pt>
                <c:pt idx="4">
                  <c:v>0.88943906430797803</c:v>
                </c:pt>
                <c:pt idx="5">
                  <c:v>0.89641217288425201</c:v>
                </c:pt>
                <c:pt idx="6">
                  <c:v>0.91550611202486099</c:v>
                </c:pt>
                <c:pt idx="7">
                  <c:v>0.92559343664539695</c:v>
                </c:pt>
                <c:pt idx="8">
                  <c:v>0.932421350056855</c:v>
                </c:pt>
                <c:pt idx="9">
                  <c:v>0.94738339725349496</c:v>
                </c:pt>
                <c:pt idx="10">
                  <c:v>0.94959075843097795</c:v>
                </c:pt>
              </c:numCache>
            </c:numRef>
          </c:val>
          <c:smooth val="0"/>
          <c:extLst>
            <c:ext xmlns:c16="http://schemas.microsoft.com/office/drawing/2014/chart" uri="{C3380CC4-5D6E-409C-BE32-E72D297353CC}">
              <c16:uniqueId val="{0000000B-F44B-4298-975C-5132FD8647A2}"/>
            </c:ext>
          </c:extLst>
        </c:ser>
        <c:ser>
          <c:idx val="1"/>
          <c:order val="1"/>
          <c:tx>
            <c:strRef>
              <c:f>'(43) SupressãoViral Vars jun19'!$G$4</c:f>
              <c:strCache>
                <c:ptCount val="1"/>
                <c:pt idx="0">
                  <c:v>Negra</c:v>
                </c:pt>
              </c:strCache>
            </c:strRef>
          </c:tx>
          <c:spPr>
            <a:ln w="28575" cap="rnd">
              <a:solidFill>
                <a:srgbClr val="FF0066"/>
              </a:solidFill>
              <a:round/>
            </a:ln>
            <a:effectLst/>
          </c:spPr>
          <c:marker>
            <c:symbol val="none"/>
          </c:marker>
          <c:dLbls>
            <c:dLbl>
              <c:idx val="0"/>
              <c:layout>
                <c:manualLayout>
                  <c:x val="-4.0983427862294503E-2"/>
                  <c:y val="4.30799577862567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4B-4298-975C-5132FD8647A2}"/>
                </c:ext>
              </c:extLst>
            </c:dLbl>
            <c:dLbl>
              <c:idx val="1"/>
              <c:delete val="1"/>
              <c:extLst>
                <c:ext xmlns:c15="http://schemas.microsoft.com/office/drawing/2012/chart" uri="{CE6537A1-D6FC-4f65-9D91-7224C49458BB}"/>
                <c:ext xmlns:c16="http://schemas.microsoft.com/office/drawing/2014/chart" uri="{C3380CC4-5D6E-409C-BE32-E72D297353CC}">
                  <c16:uniqueId val="{0000000D-F44B-4298-975C-5132FD8647A2}"/>
                </c:ext>
              </c:extLst>
            </c:dLbl>
            <c:dLbl>
              <c:idx val="2"/>
              <c:delete val="1"/>
              <c:extLst>
                <c:ext xmlns:c15="http://schemas.microsoft.com/office/drawing/2012/chart" uri="{CE6537A1-D6FC-4f65-9D91-7224C49458BB}"/>
                <c:ext xmlns:c16="http://schemas.microsoft.com/office/drawing/2014/chart" uri="{C3380CC4-5D6E-409C-BE32-E72D297353CC}">
                  <c16:uniqueId val="{0000000E-F44B-4298-975C-5132FD8647A2}"/>
                </c:ext>
              </c:extLst>
            </c:dLbl>
            <c:dLbl>
              <c:idx val="3"/>
              <c:delete val="1"/>
              <c:extLst>
                <c:ext xmlns:c15="http://schemas.microsoft.com/office/drawing/2012/chart" uri="{CE6537A1-D6FC-4f65-9D91-7224C49458BB}"/>
                <c:ext xmlns:c16="http://schemas.microsoft.com/office/drawing/2014/chart" uri="{C3380CC4-5D6E-409C-BE32-E72D297353CC}">
                  <c16:uniqueId val="{0000000F-F44B-4298-975C-5132FD8647A2}"/>
                </c:ext>
              </c:extLst>
            </c:dLbl>
            <c:dLbl>
              <c:idx val="4"/>
              <c:delete val="1"/>
              <c:extLst>
                <c:ext xmlns:c15="http://schemas.microsoft.com/office/drawing/2012/chart" uri="{CE6537A1-D6FC-4f65-9D91-7224C49458BB}"/>
                <c:ext xmlns:c16="http://schemas.microsoft.com/office/drawing/2014/chart" uri="{C3380CC4-5D6E-409C-BE32-E72D297353CC}">
                  <c16:uniqueId val="{00000010-F44B-4298-975C-5132FD8647A2}"/>
                </c:ext>
              </c:extLst>
            </c:dLbl>
            <c:dLbl>
              <c:idx val="5"/>
              <c:delete val="1"/>
              <c:extLst>
                <c:ext xmlns:c15="http://schemas.microsoft.com/office/drawing/2012/chart" uri="{CE6537A1-D6FC-4f65-9D91-7224C49458BB}"/>
                <c:ext xmlns:c16="http://schemas.microsoft.com/office/drawing/2014/chart" uri="{C3380CC4-5D6E-409C-BE32-E72D297353CC}">
                  <c16:uniqueId val="{00000011-F44B-4298-975C-5132FD8647A2}"/>
                </c:ext>
              </c:extLst>
            </c:dLbl>
            <c:dLbl>
              <c:idx val="6"/>
              <c:delete val="1"/>
              <c:extLst>
                <c:ext xmlns:c15="http://schemas.microsoft.com/office/drawing/2012/chart" uri="{CE6537A1-D6FC-4f65-9D91-7224C49458BB}"/>
                <c:ext xmlns:c16="http://schemas.microsoft.com/office/drawing/2014/chart" uri="{C3380CC4-5D6E-409C-BE32-E72D297353CC}">
                  <c16:uniqueId val="{00000012-F44B-4298-975C-5132FD8647A2}"/>
                </c:ext>
              </c:extLst>
            </c:dLbl>
            <c:dLbl>
              <c:idx val="7"/>
              <c:delete val="1"/>
              <c:extLst>
                <c:ext xmlns:c15="http://schemas.microsoft.com/office/drawing/2012/chart" uri="{CE6537A1-D6FC-4f65-9D91-7224C49458BB}"/>
                <c:ext xmlns:c16="http://schemas.microsoft.com/office/drawing/2014/chart" uri="{C3380CC4-5D6E-409C-BE32-E72D297353CC}">
                  <c16:uniqueId val="{00000013-F44B-4298-975C-5132FD8647A2}"/>
                </c:ext>
              </c:extLst>
            </c:dLbl>
            <c:dLbl>
              <c:idx val="8"/>
              <c:delete val="1"/>
              <c:extLst>
                <c:ext xmlns:c15="http://schemas.microsoft.com/office/drawing/2012/chart" uri="{CE6537A1-D6FC-4f65-9D91-7224C49458BB}"/>
                <c:ext xmlns:c16="http://schemas.microsoft.com/office/drawing/2014/chart" uri="{C3380CC4-5D6E-409C-BE32-E72D297353CC}">
                  <c16:uniqueId val="{00000014-F44B-4298-975C-5132FD8647A2}"/>
                </c:ext>
              </c:extLst>
            </c:dLbl>
            <c:dLbl>
              <c:idx val="9"/>
              <c:delete val="1"/>
              <c:extLst>
                <c:ext xmlns:c15="http://schemas.microsoft.com/office/drawing/2012/chart" uri="{CE6537A1-D6FC-4f65-9D91-7224C49458BB}"/>
                <c:ext xmlns:c16="http://schemas.microsoft.com/office/drawing/2014/chart" uri="{C3380CC4-5D6E-409C-BE32-E72D297353CC}">
                  <c16:uniqueId val="{00000015-F44B-4298-975C-5132FD8647A2}"/>
                </c:ext>
              </c:extLst>
            </c:dLbl>
            <c:dLbl>
              <c:idx val="10"/>
              <c:layout>
                <c:manualLayout>
                  <c:x val="-8.0226944252447495E-3"/>
                  <c:y val="6.97653846301773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44B-4298-975C-5132FD8647A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006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'(43) SupressãoViral Vars jun19'!$C$5:$C$15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'(43) SupressãoViral Vars jun19'!$G$5:$G$15</c:f>
              <c:numCache>
                <c:formatCode>0.0%</c:formatCode>
                <c:ptCount val="11"/>
                <c:pt idx="0">
                  <c:v>0.83149743144120403</c:v>
                </c:pt>
                <c:pt idx="1">
                  <c:v>0.84161169318328799</c:v>
                </c:pt>
                <c:pt idx="2">
                  <c:v>0.85532042623442905</c:v>
                </c:pt>
                <c:pt idx="3">
                  <c:v>0.86720418536116906</c:v>
                </c:pt>
                <c:pt idx="4">
                  <c:v>0.85640774320019597</c:v>
                </c:pt>
                <c:pt idx="5">
                  <c:v>0.865955653934676</c:v>
                </c:pt>
                <c:pt idx="6">
                  <c:v>0.88441926345609101</c:v>
                </c:pt>
                <c:pt idx="7">
                  <c:v>0.89714207700009097</c:v>
                </c:pt>
                <c:pt idx="8">
                  <c:v>0.90828286203583797</c:v>
                </c:pt>
                <c:pt idx="9">
                  <c:v>0.92513341730311405</c:v>
                </c:pt>
                <c:pt idx="10">
                  <c:v>0.92907275818475099</c:v>
                </c:pt>
              </c:numCache>
            </c:numRef>
          </c:val>
          <c:smooth val="0"/>
          <c:extLst>
            <c:ext xmlns:c16="http://schemas.microsoft.com/office/drawing/2014/chart" uri="{C3380CC4-5D6E-409C-BE32-E72D297353CC}">
              <c16:uniqueId val="{00000017-F44B-4298-975C-5132FD8647A2}"/>
            </c:ext>
          </c:extLst>
        </c:ser>
        <c:ser>
          <c:idx val="2"/>
          <c:order val="2"/>
          <c:tx>
            <c:strRef>
              <c:f>'(43) SupressãoViral Vars jun19'!$H$4</c:f>
              <c:strCache>
                <c:ptCount val="1"/>
                <c:pt idx="0">
                  <c:v>Indígena</c:v>
                </c:pt>
              </c:strCache>
            </c:strRef>
          </c:tx>
          <c:spPr>
            <a:ln w="28575" cap="rnd">
              <a:solidFill>
                <a:srgbClr val="FFC000"/>
              </a:solidFill>
              <a:round/>
            </a:ln>
            <a:effectLst/>
          </c:spPr>
          <c:marker>
            <c:symbol val="none"/>
          </c:marker>
          <c:dLbls>
            <c:dLbl>
              <c:idx val="0"/>
              <c:layout>
                <c:manualLayout>
                  <c:x val="-4.4938715874740499E-2"/>
                  <c:y val="8.49492219370328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44B-4298-975C-5132FD8647A2}"/>
                </c:ext>
              </c:extLst>
            </c:dLbl>
            <c:dLbl>
              <c:idx val="1"/>
              <c:delete val="1"/>
              <c:extLst>
                <c:ext xmlns:c15="http://schemas.microsoft.com/office/drawing/2012/chart" uri="{CE6537A1-D6FC-4f65-9D91-7224C49458BB}"/>
                <c:ext xmlns:c16="http://schemas.microsoft.com/office/drawing/2014/chart" uri="{C3380CC4-5D6E-409C-BE32-E72D297353CC}">
                  <c16:uniqueId val="{00000019-F44B-4298-975C-5132FD8647A2}"/>
                </c:ext>
              </c:extLst>
            </c:dLbl>
            <c:dLbl>
              <c:idx val="2"/>
              <c:delete val="1"/>
              <c:extLst>
                <c:ext xmlns:c15="http://schemas.microsoft.com/office/drawing/2012/chart" uri="{CE6537A1-D6FC-4f65-9D91-7224C49458BB}"/>
                <c:ext xmlns:c16="http://schemas.microsoft.com/office/drawing/2014/chart" uri="{C3380CC4-5D6E-409C-BE32-E72D297353CC}">
                  <c16:uniqueId val="{0000001A-F44B-4298-975C-5132FD8647A2}"/>
                </c:ext>
              </c:extLst>
            </c:dLbl>
            <c:dLbl>
              <c:idx val="3"/>
              <c:delete val="1"/>
              <c:extLst>
                <c:ext xmlns:c15="http://schemas.microsoft.com/office/drawing/2012/chart" uri="{CE6537A1-D6FC-4f65-9D91-7224C49458BB}"/>
                <c:ext xmlns:c16="http://schemas.microsoft.com/office/drawing/2014/chart" uri="{C3380CC4-5D6E-409C-BE32-E72D297353CC}">
                  <c16:uniqueId val="{0000001B-F44B-4298-975C-5132FD8647A2}"/>
                </c:ext>
              </c:extLst>
            </c:dLbl>
            <c:dLbl>
              <c:idx val="4"/>
              <c:delete val="1"/>
              <c:extLst>
                <c:ext xmlns:c15="http://schemas.microsoft.com/office/drawing/2012/chart" uri="{CE6537A1-D6FC-4f65-9D91-7224C49458BB}"/>
                <c:ext xmlns:c16="http://schemas.microsoft.com/office/drawing/2014/chart" uri="{C3380CC4-5D6E-409C-BE32-E72D297353CC}">
                  <c16:uniqueId val="{0000001C-F44B-4298-975C-5132FD8647A2}"/>
                </c:ext>
              </c:extLst>
            </c:dLbl>
            <c:dLbl>
              <c:idx val="5"/>
              <c:delete val="1"/>
              <c:extLst>
                <c:ext xmlns:c15="http://schemas.microsoft.com/office/drawing/2012/chart" uri="{CE6537A1-D6FC-4f65-9D91-7224C49458BB}"/>
                <c:ext xmlns:c16="http://schemas.microsoft.com/office/drawing/2014/chart" uri="{C3380CC4-5D6E-409C-BE32-E72D297353CC}">
                  <c16:uniqueId val="{0000001D-F44B-4298-975C-5132FD8647A2}"/>
                </c:ext>
              </c:extLst>
            </c:dLbl>
            <c:dLbl>
              <c:idx val="6"/>
              <c:delete val="1"/>
              <c:extLst>
                <c:ext xmlns:c15="http://schemas.microsoft.com/office/drawing/2012/chart" uri="{CE6537A1-D6FC-4f65-9D91-7224C49458BB}"/>
                <c:ext xmlns:c16="http://schemas.microsoft.com/office/drawing/2014/chart" uri="{C3380CC4-5D6E-409C-BE32-E72D297353CC}">
                  <c16:uniqueId val="{0000001E-F44B-4298-975C-5132FD8647A2}"/>
                </c:ext>
              </c:extLst>
            </c:dLbl>
            <c:dLbl>
              <c:idx val="7"/>
              <c:delete val="1"/>
              <c:extLst>
                <c:ext xmlns:c15="http://schemas.microsoft.com/office/drawing/2012/chart" uri="{CE6537A1-D6FC-4f65-9D91-7224C49458BB}"/>
                <c:ext xmlns:c16="http://schemas.microsoft.com/office/drawing/2014/chart" uri="{C3380CC4-5D6E-409C-BE32-E72D297353CC}">
                  <c16:uniqueId val="{0000001F-F44B-4298-975C-5132FD8647A2}"/>
                </c:ext>
              </c:extLst>
            </c:dLbl>
            <c:dLbl>
              <c:idx val="8"/>
              <c:delete val="1"/>
              <c:extLst>
                <c:ext xmlns:c15="http://schemas.microsoft.com/office/drawing/2012/chart" uri="{CE6537A1-D6FC-4f65-9D91-7224C49458BB}"/>
                <c:ext xmlns:c16="http://schemas.microsoft.com/office/drawing/2014/chart" uri="{C3380CC4-5D6E-409C-BE32-E72D297353CC}">
                  <c16:uniqueId val="{00000020-F44B-4298-975C-5132FD8647A2}"/>
                </c:ext>
              </c:extLst>
            </c:dLbl>
            <c:dLbl>
              <c:idx val="9"/>
              <c:delete val="1"/>
              <c:extLst>
                <c:ext xmlns:c15="http://schemas.microsoft.com/office/drawing/2012/chart" uri="{CE6537A1-D6FC-4f65-9D91-7224C49458BB}"/>
                <c:ext xmlns:c16="http://schemas.microsoft.com/office/drawing/2014/chart" uri="{C3380CC4-5D6E-409C-BE32-E72D297353CC}">
                  <c16:uniqueId val="{00000021-F44B-4298-975C-5132FD8647A2}"/>
                </c:ext>
              </c:extLst>
            </c:dLbl>
            <c:dLbl>
              <c:idx val="10"/>
              <c:layout>
                <c:manualLayout>
                  <c:x val="-2.2525417137546602E-2"/>
                  <c:y val="1.9113574935832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B-4298-975C-5132FD8647A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'(43) SupressãoViral Vars jun19'!$C$5:$C$15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'(43) SupressãoViral Vars jun19'!$H$5:$H$15</c:f>
              <c:numCache>
                <c:formatCode>0.0%</c:formatCode>
                <c:ptCount val="11"/>
                <c:pt idx="0">
                  <c:v>0.84916201117318402</c:v>
                </c:pt>
                <c:pt idx="1">
                  <c:v>0.85204081632653095</c:v>
                </c:pt>
                <c:pt idx="2">
                  <c:v>0.86976744186046495</c:v>
                </c:pt>
                <c:pt idx="3">
                  <c:v>0.84513274336283195</c:v>
                </c:pt>
                <c:pt idx="4">
                  <c:v>0.84098939929328598</c:v>
                </c:pt>
                <c:pt idx="5">
                  <c:v>0.82582582582582598</c:v>
                </c:pt>
                <c:pt idx="6">
                  <c:v>0.84556962025316496</c:v>
                </c:pt>
                <c:pt idx="7">
                  <c:v>0.87344398340248997</c:v>
                </c:pt>
                <c:pt idx="8">
                  <c:v>0.87773722627737205</c:v>
                </c:pt>
                <c:pt idx="9">
                  <c:v>0.89610389610389596</c:v>
                </c:pt>
                <c:pt idx="10">
                  <c:v>0.92327365728900301</c:v>
                </c:pt>
              </c:numCache>
            </c:numRef>
          </c:val>
          <c:smooth val="0"/>
          <c:extLst>
            <c:ext xmlns:c16="http://schemas.microsoft.com/office/drawing/2014/chart" uri="{C3380CC4-5D6E-409C-BE32-E72D297353CC}">
              <c16:uniqueId val="{00000023-F44B-4298-975C-5132FD8647A2}"/>
            </c:ext>
          </c:extLst>
        </c:ser>
        <c:ser>
          <c:idx val="3"/>
          <c:order val="3"/>
          <c:tx>
            <c:strRef>
              <c:f>'(43) SupressãoViral Vars jun19'!$I$4</c:f>
              <c:strCache>
                <c:ptCount val="1"/>
                <c:pt idx="0">
                  <c:v>Ignorada</c:v>
                </c:pt>
              </c:strCache>
            </c:strRef>
          </c:tx>
          <c:spPr>
            <a:ln w="28575" cap="rnd">
              <a:solidFill>
                <a:srgbClr val="92D050"/>
              </a:solidFill>
              <a:round/>
            </a:ln>
            <a:effectLst/>
          </c:spPr>
          <c:marker>
            <c:symbol val="none"/>
          </c:marker>
          <c:dLbls>
            <c:dLbl>
              <c:idx val="0"/>
              <c:layout>
                <c:manualLayout>
                  <c:x val="-4.0983427862294503E-2"/>
                  <c:y val="2.5484766581109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B-4298-975C-5132FD8647A2}"/>
                </c:ext>
              </c:extLst>
            </c:dLbl>
            <c:dLbl>
              <c:idx val="1"/>
              <c:delete val="1"/>
              <c:extLst>
                <c:ext xmlns:c15="http://schemas.microsoft.com/office/drawing/2012/chart" uri="{CE6537A1-D6FC-4f65-9D91-7224C49458BB}"/>
                <c:ext xmlns:c16="http://schemas.microsoft.com/office/drawing/2014/chart" uri="{C3380CC4-5D6E-409C-BE32-E72D297353CC}">
                  <c16:uniqueId val="{00000025-F44B-4298-975C-5132FD8647A2}"/>
                </c:ext>
              </c:extLst>
            </c:dLbl>
            <c:dLbl>
              <c:idx val="2"/>
              <c:delete val="1"/>
              <c:extLst>
                <c:ext xmlns:c15="http://schemas.microsoft.com/office/drawing/2012/chart" uri="{CE6537A1-D6FC-4f65-9D91-7224C49458BB}"/>
                <c:ext xmlns:c16="http://schemas.microsoft.com/office/drawing/2014/chart" uri="{C3380CC4-5D6E-409C-BE32-E72D297353CC}">
                  <c16:uniqueId val="{00000026-F44B-4298-975C-5132FD8647A2}"/>
                </c:ext>
              </c:extLst>
            </c:dLbl>
            <c:dLbl>
              <c:idx val="3"/>
              <c:delete val="1"/>
              <c:extLst>
                <c:ext xmlns:c15="http://schemas.microsoft.com/office/drawing/2012/chart" uri="{CE6537A1-D6FC-4f65-9D91-7224C49458BB}"/>
                <c:ext xmlns:c16="http://schemas.microsoft.com/office/drawing/2014/chart" uri="{C3380CC4-5D6E-409C-BE32-E72D297353CC}">
                  <c16:uniqueId val="{00000027-F44B-4298-975C-5132FD8647A2}"/>
                </c:ext>
              </c:extLst>
            </c:dLbl>
            <c:dLbl>
              <c:idx val="4"/>
              <c:delete val="1"/>
              <c:extLst>
                <c:ext xmlns:c15="http://schemas.microsoft.com/office/drawing/2012/chart" uri="{CE6537A1-D6FC-4f65-9D91-7224C49458BB}"/>
                <c:ext xmlns:c16="http://schemas.microsoft.com/office/drawing/2014/chart" uri="{C3380CC4-5D6E-409C-BE32-E72D297353CC}">
                  <c16:uniqueId val="{00000028-F44B-4298-975C-5132FD8647A2}"/>
                </c:ext>
              </c:extLst>
            </c:dLbl>
            <c:dLbl>
              <c:idx val="5"/>
              <c:delete val="1"/>
              <c:extLst>
                <c:ext xmlns:c15="http://schemas.microsoft.com/office/drawing/2012/chart" uri="{CE6537A1-D6FC-4f65-9D91-7224C49458BB}"/>
                <c:ext xmlns:c16="http://schemas.microsoft.com/office/drawing/2014/chart" uri="{C3380CC4-5D6E-409C-BE32-E72D297353CC}">
                  <c16:uniqueId val="{00000029-F44B-4298-975C-5132FD8647A2}"/>
                </c:ext>
              </c:extLst>
            </c:dLbl>
            <c:dLbl>
              <c:idx val="6"/>
              <c:delete val="1"/>
              <c:extLst>
                <c:ext xmlns:c15="http://schemas.microsoft.com/office/drawing/2012/chart" uri="{CE6537A1-D6FC-4f65-9D91-7224C49458BB}"/>
                <c:ext xmlns:c16="http://schemas.microsoft.com/office/drawing/2014/chart" uri="{C3380CC4-5D6E-409C-BE32-E72D297353CC}">
                  <c16:uniqueId val="{0000002A-F44B-4298-975C-5132FD8647A2}"/>
                </c:ext>
              </c:extLst>
            </c:dLbl>
            <c:dLbl>
              <c:idx val="7"/>
              <c:delete val="1"/>
              <c:extLst>
                <c:ext xmlns:c15="http://schemas.microsoft.com/office/drawing/2012/chart" uri="{CE6537A1-D6FC-4f65-9D91-7224C49458BB}"/>
                <c:ext xmlns:c16="http://schemas.microsoft.com/office/drawing/2014/chart" uri="{C3380CC4-5D6E-409C-BE32-E72D297353CC}">
                  <c16:uniqueId val="{0000002B-F44B-4298-975C-5132FD8647A2}"/>
                </c:ext>
              </c:extLst>
            </c:dLbl>
            <c:dLbl>
              <c:idx val="8"/>
              <c:delete val="1"/>
              <c:extLst>
                <c:ext xmlns:c15="http://schemas.microsoft.com/office/drawing/2012/chart" uri="{CE6537A1-D6FC-4f65-9D91-7224C49458BB}"/>
                <c:ext xmlns:c16="http://schemas.microsoft.com/office/drawing/2014/chart" uri="{C3380CC4-5D6E-409C-BE32-E72D297353CC}">
                  <c16:uniqueId val="{0000002C-F44B-4298-975C-5132FD8647A2}"/>
                </c:ext>
              </c:extLst>
            </c:dLbl>
            <c:dLbl>
              <c:idx val="9"/>
              <c:delete val="1"/>
              <c:extLst>
                <c:ext xmlns:c15="http://schemas.microsoft.com/office/drawing/2012/chart" uri="{CE6537A1-D6FC-4f65-9D91-7224C49458BB}"/>
                <c:ext xmlns:c16="http://schemas.microsoft.com/office/drawing/2014/chart" uri="{C3380CC4-5D6E-409C-BE32-E72D297353CC}">
                  <c16:uniqueId val="{0000002D-F44B-4298-975C-5132FD8647A2}"/>
                </c:ext>
              </c:extLst>
            </c:dLbl>
            <c:dLbl>
              <c:idx val="10"/>
              <c:layout>
                <c:manualLayout>
                  <c:x val="-9.3411237627267305E-3"/>
                  <c:y val="-2.123730548425819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4B-4298-975C-5132FD8647A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92D05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'(43) SupressãoViral Vars jun19'!$C$5:$C$15</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'(43) SupressãoViral Vars jun19'!$I$5:$I$15</c:f>
              <c:numCache>
                <c:formatCode>0.0%</c:formatCode>
                <c:ptCount val="11"/>
                <c:pt idx="0">
                  <c:v>0.84463068181818202</c:v>
                </c:pt>
                <c:pt idx="1">
                  <c:v>0.86074900158239798</c:v>
                </c:pt>
                <c:pt idx="2">
                  <c:v>0.872080643334466</c:v>
                </c:pt>
                <c:pt idx="3">
                  <c:v>0.88464232734465098</c:v>
                </c:pt>
                <c:pt idx="4">
                  <c:v>0.87414557882489796</c:v>
                </c:pt>
                <c:pt idx="5">
                  <c:v>0.87793350981761498</c:v>
                </c:pt>
                <c:pt idx="6">
                  <c:v>0.89879067910213595</c:v>
                </c:pt>
                <c:pt idx="7">
                  <c:v>0.91006382815103404</c:v>
                </c:pt>
                <c:pt idx="8">
                  <c:v>0.91727010728730196</c:v>
                </c:pt>
                <c:pt idx="9">
                  <c:v>0.93370117262485897</c:v>
                </c:pt>
                <c:pt idx="10">
                  <c:v>0.93873631099134203</c:v>
                </c:pt>
              </c:numCache>
            </c:numRef>
          </c:val>
          <c:smooth val="0"/>
          <c:extLst>
            <c:ext xmlns:c16="http://schemas.microsoft.com/office/drawing/2014/chart" uri="{C3380CC4-5D6E-409C-BE32-E72D297353CC}">
              <c16:uniqueId val="{0000002F-F44B-4298-975C-5132FD8647A2}"/>
            </c:ext>
          </c:extLst>
        </c:ser>
        <c:dLbls>
          <c:dLblPos val="t"/>
          <c:showLegendKey val="0"/>
          <c:showVal val="1"/>
          <c:showCatName val="0"/>
          <c:showSerName val="0"/>
          <c:showPercent val="0"/>
          <c:showBubbleSize val="0"/>
        </c:dLbls>
        <c:smooth val="0"/>
        <c:axId val="-2147323736"/>
        <c:axId val="-2146803080"/>
      </c:lineChart>
      <c:catAx>
        <c:axId val="-2147323736"/>
        <c:scaling>
          <c:orientation val="minMax"/>
        </c:scaling>
        <c:delete val="0"/>
        <c:axPos val="b"/>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6803080"/>
        <c:crosses val="autoZero"/>
        <c:auto val="1"/>
        <c:lblAlgn val="ctr"/>
        <c:lblOffset val="100"/>
        <c:noMultiLvlLbl val="0"/>
      </c:catAx>
      <c:valAx>
        <c:axId val="-2146803080"/>
        <c:scaling>
          <c:orientation val="minMax"/>
          <c:min val="0"/>
        </c:scaling>
        <c:delete val="0"/>
        <c:axPos val="l"/>
        <c:majorGridlines>
          <c:spPr>
            <a:ln w="317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47323736"/>
        <c:crosses val="autoZero"/>
        <c:crossBetween val="between"/>
      </c:valAx>
      <c:spPr>
        <a:noFill/>
        <a:ln>
          <a:noFill/>
        </a:ln>
        <a:effectLst/>
      </c:spPr>
    </c:plotArea>
    <c:legend>
      <c:legendPos val="b"/>
      <c:layout>
        <c:manualLayout>
          <c:xMode val="edge"/>
          <c:yMode val="edge"/>
          <c:x val="0.321205470492332"/>
          <c:y val="0.91837736590970898"/>
          <c:w val="0.35117299231740801"/>
          <c:h val="5.77001185530173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cdr:x>
      <cdr:y>0.86024</cdr:y>
    </cdr:from>
    <cdr:to>
      <cdr:x>0.23601</cdr:x>
      <cdr:y>1</cdr:y>
    </cdr:to>
    <cdr:sp macro="" textlink="">
      <cdr:nvSpPr>
        <cdr:cNvPr id="2" name="CaixaDeTexto 1"/>
        <cdr:cNvSpPr txBox="1"/>
      </cdr:nvSpPr>
      <cdr:spPr>
        <a:xfrm xmlns:a="http://schemas.openxmlformats.org/drawingml/2006/main">
          <a:off x="0" y="4746132"/>
          <a:ext cx="2778406" cy="771099"/>
        </a:xfrm>
        <a:prstGeom xmlns:a="http://schemas.openxmlformats.org/drawingml/2006/main" prst="rect">
          <a:avLst/>
        </a:prstGeom>
        <a:solidFill xmlns:a="http://schemas.openxmlformats.org/drawingml/2006/main">
          <a:schemeClr val="bg1">
            <a:lumMod val="75000"/>
          </a:schemeClr>
        </a:solidFill>
      </cdr:spPr>
      <cdr:txBody>
        <a:bodyPr xmlns:a="http://schemas.openxmlformats.org/drawingml/2006/main" vertOverflow="clip" wrap="none" rtlCol="0"/>
        <a:lstStyle xmlns:a="http://schemas.openxmlformats.org/drawingml/2006/main"/>
        <a:p xmlns:a="http://schemas.openxmlformats.org/drawingml/2006/main">
          <a:r>
            <a:rPr lang="pt-BR" sz="1400" b="1" dirty="0" smtClean="0"/>
            <a:t>PLHIV</a:t>
          </a:r>
          <a:r>
            <a:rPr lang="pt-BR" sz="1400" b="1" dirty="0"/>
            <a:t> </a:t>
          </a:r>
          <a:r>
            <a:rPr lang="pt-BR" sz="1400" b="1" dirty="0" err="1" smtClean="0"/>
            <a:t>linked</a:t>
          </a:r>
          <a:r>
            <a:rPr lang="pt-BR" sz="1400" b="1" baseline="0" dirty="0" smtClean="0"/>
            <a:t> , </a:t>
          </a:r>
          <a:r>
            <a:rPr lang="pt-BR" sz="1400" b="1" baseline="0" dirty="0" err="1" smtClean="0"/>
            <a:t>retained</a:t>
          </a:r>
          <a:r>
            <a:rPr lang="pt-BR" sz="1400" b="1" baseline="0" dirty="0" smtClean="0"/>
            <a:t> </a:t>
          </a:r>
          <a:r>
            <a:rPr lang="pt-BR" sz="1400" b="1" dirty="0" smtClean="0"/>
            <a:t>, </a:t>
          </a:r>
          <a:r>
            <a:rPr lang="pt-BR" sz="1400" b="1" baseline="0" dirty="0" err="1" smtClean="0"/>
            <a:t>on</a:t>
          </a:r>
          <a:r>
            <a:rPr lang="pt-BR" sz="1400" b="1" baseline="0" dirty="0" smtClean="0"/>
            <a:t> </a:t>
          </a:r>
          <a:r>
            <a:rPr lang="pt-BR" sz="1400" b="1" dirty="0" smtClean="0"/>
            <a:t>ART</a:t>
          </a:r>
        </a:p>
        <a:p xmlns:a="http://schemas.openxmlformats.org/drawingml/2006/main">
          <a:r>
            <a:rPr lang="pt-BR" sz="1400" b="1" dirty="0" smtClean="0"/>
            <a:t> </a:t>
          </a:r>
          <a:r>
            <a:rPr lang="pt-BR" sz="1400" b="1" dirty="0" err="1" smtClean="0"/>
            <a:t>and</a:t>
          </a:r>
          <a:r>
            <a:rPr lang="pt-BR" sz="1400" b="1" dirty="0" smtClean="0"/>
            <a:t> viral </a:t>
          </a:r>
          <a:r>
            <a:rPr lang="pt-BR" sz="1400" b="1" dirty="0" err="1" smtClean="0"/>
            <a:t>load</a:t>
          </a:r>
          <a:r>
            <a:rPr lang="pt-BR" sz="1400" b="1" dirty="0" smtClean="0"/>
            <a:t> &lt;1.000 </a:t>
          </a:r>
          <a:r>
            <a:rPr lang="pt-BR" sz="1400" b="1" baseline="0" dirty="0" smtClean="0"/>
            <a:t>(</a:t>
          </a:r>
          <a:r>
            <a:rPr lang="pt-BR" sz="1400" b="1" dirty="0" smtClean="0"/>
            <a:t>per</a:t>
          </a:r>
          <a:r>
            <a:rPr lang="pt-BR" sz="1400" b="1" baseline="0" dirty="0" smtClean="0"/>
            <a:t> 1.000</a:t>
          </a:r>
          <a:r>
            <a:rPr lang="pt-BR" sz="1400" b="1" dirty="0" smtClean="0"/>
            <a:t> </a:t>
          </a:r>
          <a:r>
            <a:rPr lang="pt-BR" sz="1400" b="1" dirty="0" err="1" smtClean="0"/>
            <a:t>persons</a:t>
          </a:r>
          <a:r>
            <a:rPr lang="pt-BR" sz="1400" b="1" baseline="0" dirty="0" smtClean="0"/>
            <a:t>) </a:t>
          </a:r>
          <a:endParaRPr lang="pt-BR" sz="1400" b="1" dirty="0"/>
        </a:p>
      </cdr:txBody>
    </cdr:sp>
  </cdr:relSizeAnchor>
  <cdr:relSizeAnchor xmlns:cdr="http://schemas.openxmlformats.org/drawingml/2006/chartDrawing">
    <cdr:from>
      <cdr:x>0.40398</cdr:x>
      <cdr:y>0.81543</cdr:y>
    </cdr:from>
    <cdr:to>
      <cdr:x>0.50413</cdr:x>
      <cdr:y>0.88159</cdr:y>
    </cdr:to>
    <cdr:sp macro="" textlink="">
      <cdr:nvSpPr>
        <cdr:cNvPr id="3" name="TextBox 2"/>
        <cdr:cNvSpPr txBox="1"/>
      </cdr:nvSpPr>
      <cdr:spPr>
        <a:xfrm xmlns:a="http://schemas.openxmlformats.org/drawingml/2006/main">
          <a:off x="3688580" y="4498934"/>
          <a:ext cx="914400" cy="3649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0.38639</cdr:x>
      <cdr:y>0.7859</cdr:y>
    </cdr:from>
    <cdr:to>
      <cdr:x>0.48654</cdr:x>
      <cdr:y>0.84411</cdr:y>
    </cdr:to>
    <cdr:sp macro="" textlink="">
      <cdr:nvSpPr>
        <cdr:cNvPr id="4" name="TextBox 3"/>
        <cdr:cNvSpPr txBox="1"/>
      </cdr:nvSpPr>
      <cdr:spPr>
        <a:xfrm xmlns:a="http://schemas.openxmlformats.org/drawingml/2006/main">
          <a:off x="3527999" y="4335988"/>
          <a:ext cx="914400" cy="3211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600" dirty="0" smtClean="0"/>
            <a:t>BLACK</a:t>
          </a:r>
          <a:endParaRPr lang="pt-BR" sz="1600" dirty="0"/>
        </a:p>
      </cdr:txBody>
    </cdr:sp>
  </cdr:relSizeAnchor>
  <cdr:relSizeAnchor xmlns:cdr="http://schemas.openxmlformats.org/drawingml/2006/chartDrawing">
    <cdr:from>
      <cdr:x>0.58145</cdr:x>
      <cdr:y>0.7859</cdr:y>
    </cdr:from>
    <cdr:to>
      <cdr:x>0.74555</cdr:x>
      <cdr:y>0.84168</cdr:y>
    </cdr:to>
    <cdr:sp macro="" textlink="">
      <cdr:nvSpPr>
        <cdr:cNvPr id="5" name="TextBox 4"/>
        <cdr:cNvSpPr txBox="1"/>
      </cdr:nvSpPr>
      <cdr:spPr>
        <a:xfrm xmlns:a="http://schemas.openxmlformats.org/drawingml/2006/main">
          <a:off x="5308990" y="4335989"/>
          <a:ext cx="1498331" cy="3077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600" dirty="0" smtClean="0"/>
            <a:t>INDIGENOUS</a:t>
          </a:r>
          <a:endParaRPr lang="pt-BR" sz="1600" dirty="0"/>
        </a:p>
      </cdr:txBody>
    </cdr:sp>
  </cdr:relSizeAnchor>
  <cdr:relSizeAnchor xmlns:cdr="http://schemas.openxmlformats.org/drawingml/2006/chartDrawing">
    <cdr:from>
      <cdr:x>0.79569</cdr:x>
      <cdr:y>0.7859</cdr:y>
    </cdr:from>
    <cdr:to>
      <cdr:x>0.9534</cdr:x>
      <cdr:y>0.84168</cdr:y>
    </cdr:to>
    <cdr:sp macro="" textlink="">
      <cdr:nvSpPr>
        <cdr:cNvPr id="6" name="TextBox 5"/>
        <cdr:cNvSpPr txBox="1"/>
      </cdr:nvSpPr>
      <cdr:spPr>
        <a:xfrm xmlns:a="http://schemas.openxmlformats.org/drawingml/2006/main">
          <a:off x="7265160" y="4335988"/>
          <a:ext cx="1439938" cy="3077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600" dirty="0" smtClean="0"/>
            <a:t>IGNORED</a:t>
          </a:r>
          <a:endParaRPr lang="pt-BR" sz="1600" dirty="0"/>
        </a:p>
      </cdr:txBody>
    </cdr:sp>
  </cdr:relSizeAnchor>
  <cdr:relSizeAnchor xmlns:cdr="http://schemas.openxmlformats.org/drawingml/2006/chartDrawing">
    <cdr:from>
      <cdr:x>0.14377</cdr:x>
      <cdr:y>0.77601</cdr:y>
    </cdr:from>
    <cdr:to>
      <cdr:x>0.27891</cdr:x>
      <cdr:y>0.83737</cdr:y>
    </cdr:to>
    <cdr:sp macro="" textlink="">
      <cdr:nvSpPr>
        <cdr:cNvPr id="7" name="TextBox 1"/>
        <cdr:cNvSpPr txBox="1"/>
      </cdr:nvSpPr>
      <cdr:spPr>
        <a:xfrm xmlns:a="http://schemas.openxmlformats.org/drawingml/2006/main">
          <a:off x="1692534" y="4281407"/>
          <a:ext cx="159084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pt-BR" sz="1600" dirty="0" smtClean="0"/>
            <a:t>WHITE/YELLOW</a:t>
          </a:r>
          <a:endParaRPr lang="pt-BR" sz="1600" dirty="0"/>
        </a:p>
      </cdr:txBody>
    </cdr:sp>
  </cdr:relSizeAnchor>
  <cdr:relSizeAnchor xmlns:cdr="http://schemas.openxmlformats.org/drawingml/2006/chartDrawing">
    <cdr:from>
      <cdr:x>0.8048</cdr:x>
      <cdr:y>0.94422</cdr:y>
    </cdr:from>
    <cdr:to>
      <cdr:x>1</cdr:x>
      <cdr:y>1</cdr:y>
    </cdr:to>
    <cdr:sp macro="" textlink="">
      <cdr:nvSpPr>
        <cdr:cNvPr id="8" name="CaixaDeTexto 5"/>
        <cdr:cNvSpPr txBox="1"/>
      </cdr:nvSpPr>
      <cdr:spPr>
        <a:xfrm xmlns:a="http://schemas.openxmlformats.org/drawingml/2006/main">
          <a:off x="9474281" y="5209455"/>
          <a:ext cx="2298001"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Source</a:t>
          </a:r>
          <a:r>
            <a:rPr lang="en-US" sz="1400" b="1" dirty="0"/>
            <a:t>: </a:t>
          </a:r>
          <a:r>
            <a:rPr lang="en-US" sz="1400" b="1" dirty="0" smtClean="0"/>
            <a:t>MS/SVS/DCCI, 2019.</a:t>
          </a:r>
          <a:endParaRPr lang="pt-BR"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2BDA973-F5A7-4064-92CF-59747672B0AA}" type="datetimeFigureOut">
              <a:rPr lang="en-US" smtClean="0"/>
              <a:t>7/22/2019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E09F71F-9541-49D9-9B28-F6D285143744}" type="slidenum">
              <a:rPr lang="en-US" smtClean="0"/>
              <a:t>‹#›</a:t>
            </a:fld>
            <a:endParaRPr lang="en-US"/>
          </a:p>
        </p:txBody>
      </p:sp>
    </p:spTree>
    <p:extLst>
      <p:ext uri="{BB962C8B-B14F-4D97-AF65-F5344CB8AC3E}">
        <p14:creationId xmlns:p14="http://schemas.microsoft.com/office/powerpoint/2010/main" val="184860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9F71F-9541-49D9-9B28-F6D285143744}" type="slidenum">
              <a:rPr lang="en-US" smtClean="0"/>
              <a:t>2</a:t>
            </a:fld>
            <a:endParaRPr lang="en-US"/>
          </a:p>
        </p:txBody>
      </p:sp>
    </p:spTree>
    <p:extLst>
      <p:ext uri="{BB962C8B-B14F-4D97-AF65-F5344CB8AC3E}">
        <p14:creationId xmlns:p14="http://schemas.microsoft.com/office/powerpoint/2010/main" val="2588366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Yellow</a:t>
            </a:r>
            <a:r>
              <a:rPr lang="pt-BR" baseline="0" dirty="0" smtClean="0"/>
              <a:t> </a:t>
            </a:r>
            <a:r>
              <a:rPr lang="pt-BR" baseline="0" dirty="0" err="1" smtClean="0"/>
              <a:t>is</a:t>
            </a:r>
            <a:r>
              <a:rPr lang="pt-BR" baseline="0" dirty="0" smtClean="0"/>
              <a:t> </a:t>
            </a:r>
            <a:r>
              <a:rPr lang="pt-BR" baseline="0" dirty="0" err="1" smtClean="0"/>
              <a:t>indigenous</a:t>
            </a:r>
            <a:r>
              <a:rPr lang="pt-BR" baseline="0" dirty="0" smtClean="0"/>
              <a:t> </a:t>
            </a:r>
            <a:endParaRPr lang="pt-BR" dirty="0"/>
          </a:p>
        </p:txBody>
      </p:sp>
      <p:sp>
        <p:nvSpPr>
          <p:cNvPr id="4" name="Slide Number Placeholder 3"/>
          <p:cNvSpPr>
            <a:spLocks noGrp="1"/>
          </p:cNvSpPr>
          <p:nvPr>
            <p:ph type="sldNum" sz="quarter" idx="10"/>
          </p:nvPr>
        </p:nvSpPr>
        <p:spPr/>
        <p:txBody>
          <a:bodyPr/>
          <a:lstStyle/>
          <a:p>
            <a:fld id="{AE09F71F-9541-49D9-9B28-F6D285143744}" type="slidenum">
              <a:rPr lang="en-US" smtClean="0"/>
              <a:t>18</a:t>
            </a:fld>
            <a:endParaRPr lang="en-US"/>
          </a:p>
        </p:txBody>
      </p:sp>
    </p:spTree>
    <p:extLst>
      <p:ext uri="{BB962C8B-B14F-4D97-AF65-F5344CB8AC3E}">
        <p14:creationId xmlns:p14="http://schemas.microsoft.com/office/powerpoint/2010/main" val="287469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The </a:t>
            </a:r>
            <a:r>
              <a:rPr lang="pt-BR" dirty="0" err="1" smtClean="0"/>
              <a:t>Yellow</a:t>
            </a:r>
            <a:r>
              <a:rPr lang="pt-BR" dirty="0" smtClean="0"/>
              <a:t> </a:t>
            </a:r>
            <a:r>
              <a:rPr lang="pt-BR" dirty="0" err="1" smtClean="0"/>
              <a:t>Line</a:t>
            </a:r>
            <a:r>
              <a:rPr lang="pt-BR" dirty="0" smtClean="0"/>
              <a:t> </a:t>
            </a:r>
            <a:r>
              <a:rPr lang="pt-BR" dirty="0" err="1" smtClean="0"/>
              <a:t>represents</a:t>
            </a:r>
            <a:r>
              <a:rPr lang="pt-BR" baseline="0" dirty="0" smtClean="0"/>
              <a:t> </a:t>
            </a:r>
            <a:r>
              <a:rPr lang="pt-BR" baseline="0" dirty="0" err="1" smtClean="0"/>
              <a:t>the</a:t>
            </a:r>
            <a:r>
              <a:rPr lang="pt-BR" baseline="0" dirty="0" smtClean="0"/>
              <a:t> </a:t>
            </a:r>
            <a:r>
              <a:rPr lang="pt-BR" dirty="0" smtClean="0"/>
              <a:t> </a:t>
            </a:r>
            <a:r>
              <a:rPr lang="pt-BR" dirty="0" err="1" smtClean="0"/>
              <a:t>indigenous</a:t>
            </a:r>
            <a:r>
              <a:rPr lang="pt-BR" baseline="0" dirty="0" smtClean="0"/>
              <a:t> </a:t>
            </a:r>
            <a:r>
              <a:rPr lang="pt-BR" baseline="0" dirty="0" err="1" smtClean="0"/>
              <a:t>patients</a:t>
            </a:r>
            <a:r>
              <a:rPr lang="pt-BR" baseline="0" dirty="0" smtClean="0"/>
              <a:t>. </a:t>
            </a:r>
            <a:r>
              <a:rPr lang="pt-BR" baseline="0" dirty="0" err="1" smtClean="0"/>
              <a:t>We</a:t>
            </a:r>
            <a:r>
              <a:rPr lang="pt-BR" baseline="0" dirty="0" smtClean="0"/>
              <a:t> </a:t>
            </a:r>
            <a:r>
              <a:rPr lang="pt-BR" baseline="0" dirty="0" err="1" smtClean="0"/>
              <a:t>can</a:t>
            </a:r>
            <a:r>
              <a:rPr lang="pt-BR" baseline="0" dirty="0" smtClean="0"/>
              <a:t> </a:t>
            </a:r>
            <a:r>
              <a:rPr lang="pt-BR" baseline="0" dirty="0" err="1" smtClean="0"/>
              <a:t>see</a:t>
            </a:r>
            <a:r>
              <a:rPr lang="pt-BR" baseline="0" dirty="0" smtClean="0"/>
              <a:t> </a:t>
            </a:r>
            <a:r>
              <a:rPr lang="pt-BR" baseline="0" dirty="0" err="1" smtClean="0"/>
              <a:t>that</a:t>
            </a:r>
            <a:r>
              <a:rPr lang="pt-BR" baseline="0" dirty="0" smtClean="0"/>
              <a:t> </a:t>
            </a:r>
            <a:r>
              <a:rPr lang="pt-BR" dirty="0" smtClean="0"/>
              <a:t>92%  </a:t>
            </a:r>
            <a:r>
              <a:rPr lang="pt-BR" dirty="0" err="1" smtClean="0"/>
              <a:t>of</a:t>
            </a:r>
            <a:r>
              <a:rPr lang="pt-BR" dirty="0" smtClean="0"/>
              <a:t> </a:t>
            </a:r>
            <a:r>
              <a:rPr lang="pt-BR" dirty="0" err="1" smtClean="0"/>
              <a:t>patients</a:t>
            </a:r>
            <a:r>
              <a:rPr lang="pt-BR" dirty="0" smtClean="0"/>
              <a:t> </a:t>
            </a:r>
            <a:r>
              <a:rPr lang="pt-BR" dirty="0" err="1" smtClean="0"/>
              <a:t>on</a:t>
            </a:r>
            <a:r>
              <a:rPr lang="pt-BR" dirty="0" smtClean="0"/>
              <a:t> </a:t>
            </a:r>
            <a:r>
              <a:rPr lang="pt-BR" dirty="0" err="1" smtClean="0"/>
              <a:t>treatment</a:t>
            </a:r>
            <a:r>
              <a:rPr lang="pt-BR" dirty="0" smtClean="0"/>
              <a:t> for </a:t>
            </a:r>
            <a:r>
              <a:rPr lang="pt-BR" dirty="0" err="1" smtClean="0"/>
              <a:t>at</a:t>
            </a:r>
            <a:r>
              <a:rPr lang="pt-BR" dirty="0" smtClean="0"/>
              <a:t> </a:t>
            </a:r>
            <a:r>
              <a:rPr lang="pt-BR" dirty="0" err="1" smtClean="0"/>
              <a:t>least</a:t>
            </a:r>
            <a:r>
              <a:rPr lang="pt-BR" dirty="0" smtClean="0"/>
              <a:t> 6 </a:t>
            </a:r>
            <a:r>
              <a:rPr lang="pt-BR" dirty="0" err="1" smtClean="0"/>
              <a:t>months</a:t>
            </a:r>
            <a:r>
              <a:rPr lang="pt-BR" dirty="0" smtClean="0"/>
              <a:t> </a:t>
            </a:r>
            <a:r>
              <a:rPr lang="pt-BR" dirty="0" err="1" smtClean="0"/>
              <a:t>present</a:t>
            </a:r>
            <a:r>
              <a:rPr lang="pt-BR" dirty="0" smtClean="0"/>
              <a:t> viral </a:t>
            </a:r>
            <a:r>
              <a:rPr lang="pt-BR" dirty="0" err="1" smtClean="0"/>
              <a:t>load</a:t>
            </a:r>
            <a:r>
              <a:rPr lang="pt-BR" dirty="0" smtClean="0"/>
              <a:t> </a:t>
            </a:r>
            <a:r>
              <a:rPr lang="pt-BR" dirty="0" err="1" smtClean="0"/>
              <a:t>tests</a:t>
            </a:r>
            <a:r>
              <a:rPr lang="pt-BR" dirty="0" smtClean="0"/>
              <a:t> </a:t>
            </a:r>
            <a:r>
              <a:rPr lang="pt-BR" dirty="0" err="1" smtClean="0"/>
              <a:t>with</a:t>
            </a:r>
            <a:r>
              <a:rPr lang="pt-BR" dirty="0" smtClean="0"/>
              <a:t> </a:t>
            </a:r>
            <a:r>
              <a:rPr lang="pt-BR" dirty="0" err="1" smtClean="0"/>
              <a:t>less</a:t>
            </a:r>
            <a:r>
              <a:rPr lang="pt-BR" dirty="0" smtClean="0"/>
              <a:t> </a:t>
            </a:r>
            <a:r>
              <a:rPr lang="pt-BR" dirty="0" err="1" smtClean="0"/>
              <a:t>than</a:t>
            </a:r>
            <a:r>
              <a:rPr lang="pt-BR" dirty="0" smtClean="0"/>
              <a:t> 1</a:t>
            </a:r>
            <a:r>
              <a:rPr lang="pt-BR" baseline="0" dirty="0" smtClean="0"/>
              <a:t> </a:t>
            </a:r>
            <a:r>
              <a:rPr lang="pt-BR" baseline="0" dirty="0" err="1" smtClean="0"/>
              <a:t>thousand</a:t>
            </a:r>
            <a:r>
              <a:rPr lang="pt-BR" baseline="0" dirty="0" smtClean="0"/>
              <a:t> copies.</a:t>
            </a:r>
            <a:endParaRPr lang="pt-BR" dirty="0"/>
          </a:p>
        </p:txBody>
      </p:sp>
      <p:sp>
        <p:nvSpPr>
          <p:cNvPr id="4" name="Slide Number Placeholder 3"/>
          <p:cNvSpPr>
            <a:spLocks noGrp="1"/>
          </p:cNvSpPr>
          <p:nvPr>
            <p:ph type="sldNum" sz="quarter" idx="10"/>
          </p:nvPr>
        </p:nvSpPr>
        <p:spPr/>
        <p:txBody>
          <a:bodyPr/>
          <a:lstStyle/>
          <a:p>
            <a:fld id="{AE09F71F-9541-49D9-9B28-F6D285143744}" type="slidenum">
              <a:rPr lang="en-US" smtClean="0"/>
              <a:t>19</a:t>
            </a:fld>
            <a:endParaRPr lang="en-US"/>
          </a:p>
        </p:txBody>
      </p:sp>
    </p:spTree>
    <p:extLst>
      <p:ext uri="{BB962C8B-B14F-4D97-AF65-F5344CB8AC3E}">
        <p14:creationId xmlns:p14="http://schemas.microsoft.com/office/powerpoint/2010/main" val="425239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9F71F-9541-49D9-9B28-F6D285143744}" type="slidenum">
              <a:rPr lang="en-US" smtClean="0"/>
              <a:t>20</a:t>
            </a:fld>
            <a:endParaRPr lang="en-US"/>
          </a:p>
        </p:txBody>
      </p:sp>
    </p:spTree>
    <p:extLst>
      <p:ext uri="{BB962C8B-B14F-4D97-AF65-F5344CB8AC3E}">
        <p14:creationId xmlns:p14="http://schemas.microsoft.com/office/powerpoint/2010/main" val="86259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smtClean="0"/>
              <a:t>These drawings are from workshops</a:t>
            </a:r>
            <a:r>
              <a:rPr lang="en-US" sz="1800" baseline="0" dirty="0" smtClean="0"/>
              <a:t> conducted with TICUNA people in May 2019, coordinated by a colleague researcher, Ivo </a:t>
            </a:r>
            <a:r>
              <a:rPr lang="en-US" sz="1800" baseline="0" dirty="0" err="1" smtClean="0"/>
              <a:t>Brito</a:t>
            </a:r>
            <a:r>
              <a:rPr lang="en-US" sz="1800" baseline="0" dirty="0" smtClean="0"/>
              <a:t> with the support of UNESCO Brazil. </a:t>
            </a:r>
            <a:r>
              <a:rPr lang="en-US" sz="1800" dirty="0" smtClean="0"/>
              <a:t>The anthropological field works the representation of gender for indigenous people by their social division of labor. Those men who feel and perceive themselves early as women are part of the group of women and vice versa, but there are different forms of acceptance. </a:t>
            </a:r>
          </a:p>
          <a:p>
            <a:pPr marL="0" indent="0">
              <a:buNone/>
            </a:pPr>
            <a:endParaRPr lang="en-US" sz="1800" dirty="0" smtClean="0"/>
          </a:p>
          <a:p>
            <a:pPr marL="0" indent="0">
              <a:buNone/>
            </a:pPr>
            <a:r>
              <a:rPr lang="en-US" sz="1800" dirty="0" smtClean="0"/>
              <a:t>With the </a:t>
            </a:r>
            <a:r>
              <a:rPr lang="en-US" sz="1800" dirty="0" err="1" smtClean="0"/>
              <a:t>Ticuna</a:t>
            </a:r>
            <a:r>
              <a:rPr lang="en-US" sz="1800" dirty="0" smtClean="0"/>
              <a:t>, in villages closer to larger urban cities the denial is more pronounced and there is more stigma and violence.</a:t>
            </a:r>
          </a:p>
          <a:p>
            <a:pPr marL="0" indent="0">
              <a:buNone/>
            </a:pPr>
            <a:r>
              <a:rPr lang="en-US" sz="1800" dirty="0" smtClean="0"/>
              <a:t>In distant villages no denial action is observed and leaderships accept such conditions.</a:t>
            </a:r>
          </a:p>
          <a:p>
            <a:pPr marL="0" indent="0">
              <a:buNone/>
            </a:pPr>
            <a:endParaRPr lang="en-US" sz="1800" dirty="0" smtClean="0"/>
          </a:p>
          <a:p>
            <a:pPr marL="0" indent="0">
              <a:buNone/>
            </a:pPr>
            <a:r>
              <a:rPr lang="en-US" sz="1800" dirty="0" smtClean="0"/>
              <a:t>There is recognition of indigenous men who have sex with men and indigenous women that have sex with other women; and persons who are transgender/</a:t>
            </a:r>
            <a:r>
              <a:rPr lang="en-US" sz="1800" dirty="0" err="1" smtClean="0"/>
              <a:t>travestis</a:t>
            </a:r>
            <a:r>
              <a:rPr lang="en-US" sz="1800" dirty="0" smtClean="0"/>
              <a:t>, as illustrated during a workshop early 2019.  </a:t>
            </a:r>
          </a:p>
          <a:p>
            <a:pPr lvl="1"/>
            <a:endParaRPr lang="en-US" sz="1800" dirty="0" smtClean="0"/>
          </a:p>
          <a:p>
            <a:endParaRPr lang="pt-BR" dirty="0"/>
          </a:p>
        </p:txBody>
      </p:sp>
      <p:sp>
        <p:nvSpPr>
          <p:cNvPr id="4" name="Slide Number Placeholder 3"/>
          <p:cNvSpPr>
            <a:spLocks noGrp="1"/>
          </p:cNvSpPr>
          <p:nvPr>
            <p:ph type="sldNum" sz="quarter" idx="10"/>
          </p:nvPr>
        </p:nvSpPr>
        <p:spPr/>
        <p:txBody>
          <a:bodyPr/>
          <a:lstStyle/>
          <a:p>
            <a:fld id="{AE09F71F-9541-49D9-9B28-F6D285143744}" type="slidenum">
              <a:rPr lang="en-US" smtClean="0"/>
              <a:t>21</a:t>
            </a:fld>
            <a:endParaRPr lang="en-US"/>
          </a:p>
        </p:txBody>
      </p:sp>
    </p:spTree>
    <p:extLst>
      <p:ext uri="{BB962C8B-B14F-4D97-AF65-F5344CB8AC3E}">
        <p14:creationId xmlns:p14="http://schemas.microsoft.com/office/powerpoint/2010/main" val="44055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9F71F-9541-49D9-9B28-F6D285143744}" type="slidenum">
              <a:rPr lang="en-US" smtClean="0"/>
              <a:t>23</a:t>
            </a:fld>
            <a:endParaRPr lang="en-US"/>
          </a:p>
        </p:txBody>
      </p:sp>
    </p:spTree>
    <p:extLst>
      <p:ext uri="{BB962C8B-B14F-4D97-AF65-F5344CB8AC3E}">
        <p14:creationId xmlns:p14="http://schemas.microsoft.com/office/powerpoint/2010/main" val="86259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Note: The data gap </a:t>
            </a:r>
            <a:r>
              <a:rPr lang="pt-BR" dirty="0" err="1" smtClean="0"/>
              <a:t>begins</a:t>
            </a:r>
            <a:r>
              <a:rPr lang="pt-BR" dirty="0" smtClean="0"/>
              <a:t> </a:t>
            </a:r>
            <a:r>
              <a:rPr lang="pt-BR" dirty="0" err="1" smtClean="0"/>
              <a:t>here</a:t>
            </a:r>
            <a:r>
              <a:rPr lang="pt-BR" dirty="0" smtClean="0"/>
              <a:t>, </a:t>
            </a:r>
            <a:r>
              <a:rPr lang="pt-BR" dirty="0" err="1" smtClean="0"/>
              <a:t>where</a:t>
            </a:r>
            <a:r>
              <a:rPr lang="pt-BR" dirty="0" smtClean="0"/>
              <a:t> </a:t>
            </a:r>
            <a:r>
              <a:rPr lang="pt-BR" dirty="0" err="1" smtClean="0"/>
              <a:t>the</a:t>
            </a:r>
            <a:r>
              <a:rPr lang="pt-BR" dirty="0" smtClean="0"/>
              <a:t> </a:t>
            </a:r>
            <a:r>
              <a:rPr lang="pt-BR" dirty="0" err="1" smtClean="0"/>
              <a:t>demographic</a:t>
            </a:r>
            <a:r>
              <a:rPr lang="pt-BR" dirty="0" smtClean="0"/>
              <a:t> </a:t>
            </a:r>
            <a:r>
              <a:rPr lang="pt-BR" dirty="0" err="1" smtClean="0"/>
              <a:t>census</a:t>
            </a:r>
            <a:r>
              <a:rPr lang="pt-BR" dirty="0" smtClean="0"/>
              <a:t> data </a:t>
            </a:r>
            <a:r>
              <a:rPr lang="pt-BR" dirty="0" err="1" smtClean="0"/>
              <a:t>collection</a:t>
            </a:r>
            <a:r>
              <a:rPr lang="pt-BR" dirty="0" smtClean="0"/>
              <a:t> </a:t>
            </a:r>
            <a:r>
              <a:rPr lang="pt-BR" dirty="0" err="1" smtClean="0"/>
              <a:t>also</a:t>
            </a:r>
            <a:r>
              <a:rPr lang="pt-BR" dirty="0" smtClean="0"/>
              <a:t> </a:t>
            </a:r>
            <a:r>
              <a:rPr lang="pt-BR" dirty="0" err="1" smtClean="0"/>
              <a:t>presents</a:t>
            </a:r>
            <a:r>
              <a:rPr lang="pt-BR" dirty="0" smtClean="0"/>
              <a:t> its </a:t>
            </a:r>
            <a:r>
              <a:rPr lang="pt-BR" dirty="0" err="1" smtClean="0"/>
              <a:t>limitations</a:t>
            </a:r>
            <a:r>
              <a:rPr lang="pt-BR" dirty="0" smtClean="0"/>
              <a:t>: 1. </a:t>
            </a:r>
            <a:r>
              <a:rPr lang="pt-BR" dirty="0" err="1" smtClean="0"/>
              <a:t>due</a:t>
            </a:r>
            <a:r>
              <a:rPr lang="pt-BR" dirty="0" smtClean="0"/>
              <a:t> </a:t>
            </a:r>
            <a:r>
              <a:rPr lang="pt-BR" dirty="0" err="1" smtClean="0"/>
              <a:t>to</a:t>
            </a:r>
            <a:r>
              <a:rPr lang="pt-BR" dirty="0" smtClean="0"/>
              <a:t> self </a:t>
            </a:r>
            <a:r>
              <a:rPr lang="pt-BR" dirty="0" err="1" smtClean="0"/>
              <a:t>declaration</a:t>
            </a:r>
            <a:r>
              <a:rPr lang="pt-BR" dirty="0" smtClean="0"/>
              <a:t> </a:t>
            </a:r>
            <a:r>
              <a:rPr lang="pt-BR" dirty="0" err="1" smtClean="0"/>
              <a:t>of</a:t>
            </a:r>
            <a:r>
              <a:rPr lang="pt-BR" dirty="0" smtClean="0"/>
              <a:t> </a:t>
            </a:r>
            <a:r>
              <a:rPr lang="pt-BR" dirty="0" err="1" smtClean="0"/>
              <a:t>race</a:t>
            </a:r>
            <a:r>
              <a:rPr lang="pt-BR" dirty="0" smtClean="0"/>
              <a:t>/</a:t>
            </a:r>
            <a:r>
              <a:rPr lang="pt-BR" dirty="0" err="1" smtClean="0"/>
              <a:t>skin</a:t>
            </a:r>
            <a:r>
              <a:rPr lang="pt-BR" dirty="0" smtClean="0"/>
              <a:t> color </a:t>
            </a:r>
            <a:r>
              <a:rPr lang="pt-BR" dirty="0" err="1" smtClean="0"/>
              <a:t>or</a:t>
            </a:r>
            <a:r>
              <a:rPr lang="pt-BR" baseline="0" dirty="0" smtClean="0"/>
              <a:t> </a:t>
            </a:r>
            <a:r>
              <a:rPr lang="pt-BR" baseline="0" dirty="0" err="1" smtClean="0"/>
              <a:t>ethinicity</a:t>
            </a:r>
            <a:r>
              <a:rPr lang="pt-BR" baseline="0" dirty="0" smtClean="0"/>
              <a:t> ; 2 . </a:t>
            </a:r>
            <a:r>
              <a:rPr lang="pt-BR" baseline="0" dirty="0" err="1" smtClean="0"/>
              <a:t>Existance</a:t>
            </a:r>
            <a:r>
              <a:rPr lang="pt-BR" baseline="0" dirty="0" smtClean="0"/>
              <a:t> </a:t>
            </a:r>
            <a:r>
              <a:rPr lang="pt-BR" baseline="0" dirty="0" err="1" smtClean="0"/>
              <a:t>of</a:t>
            </a:r>
            <a:r>
              <a:rPr lang="pt-BR" baseline="0" dirty="0" smtClean="0"/>
              <a:t> </a:t>
            </a:r>
            <a:r>
              <a:rPr lang="pt-BR" baseline="0" dirty="0" err="1" smtClean="0"/>
              <a:t>populations</a:t>
            </a:r>
            <a:r>
              <a:rPr lang="pt-BR" baseline="0" dirty="0" smtClean="0"/>
              <a:t> </a:t>
            </a:r>
            <a:r>
              <a:rPr lang="pt-BR" baseline="0" dirty="0" err="1" smtClean="0"/>
              <a:t>who</a:t>
            </a:r>
            <a:r>
              <a:rPr lang="pt-BR" baseline="0" dirty="0" smtClean="0"/>
              <a:t> </a:t>
            </a:r>
            <a:r>
              <a:rPr lang="pt-BR" baseline="0" dirty="0" err="1" smtClean="0"/>
              <a:t>dont</a:t>
            </a:r>
            <a:r>
              <a:rPr lang="pt-BR" baseline="0" dirty="0" smtClean="0"/>
              <a:t> </a:t>
            </a:r>
            <a:r>
              <a:rPr lang="pt-BR" baseline="0" dirty="0" err="1" smtClean="0"/>
              <a:t>have</a:t>
            </a:r>
            <a:r>
              <a:rPr lang="pt-BR" baseline="0" dirty="0" smtClean="0"/>
              <a:t> </a:t>
            </a:r>
            <a:r>
              <a:rPr lang="pt-BR" baseline="0" dirty="0" err="1" smtClean="0"/>
              <a:t>contact</a:t>
            </a:r>
            <a:r>
              <a:rPr lang="pt-BR" baseline="0" dirty="0" smtClean="0"/>
              <a:t> </a:t>
            </a:r>
            <a:r>
              <a:rPr lang="pt-BR" baseline="0" dirty="0" err="1" smtClean="0"/>
              <a:t>with</a:t>
            </a:r>
            <a:r>
              <a:rPr lang="pt-BR" baseline="0" dirty="0" smtClean="0"/>
              <a:t> </a:t>
            </a:r>
            <a:r>
              <a:rPr lang="pt-BR" baseline="0" dirty="0" err="1" smtClean="0"/>
              <a:t>the</a:t>
            </a:r>
            <a:r>
              <a:rPr lang="pt-BR" baseline="0" dirty="0" smtClean="0"/>
              <a:t> </a:t>
            </a:r>
            <a:r>
              <a:rPr lang="pt-BR" baseline="0" dirty="0" err="1" smtClean="0"/>
              <a:t>predominat</a:t>
            </a:r>
            <a:r>
              <a:rPr lang="pt-BR" baseline="0" dirty="0" smtClean="0"/>
              <a:t> </a:t>
            </a:r>
            <a:r>
              <a:rPr lang="pt-BR" baseline="0" dirty="0" err="1" smtClean="0"/>
              <a:t>society</a:t>
            </a:r>
            <a:r>
              <a:rPr lang="pt-BR" baseline="0" dirty="0" smtClean="0"/>
              <a:t>.</a:t>
            </a:r>
            <a:endParaRPr lang="pt-BR" dirty="0" smtClean="0"/>
          </a:p>
          <a:p>
            <a:endParaRPr lang="pt-BR" dirty="0"/>
          </a:p>
        </p:txBody>
      </p:sp>
      <p:sp>
        <p:nvSpPr>
          <p:cNvPr id="4" name="Slide Number Placeholder 3"/>
          <p:cNvSpPr>
            <a:spLocks noGrp="1"/>
          </p:cNvSpPr>
          <p:nvPr>
            <p:ph type="sldNum" sz="quarter" idx="10"/>
          </p:nvPr>
        </p:nvSpPr>
        <p:spPr/>
        <p:txBody>
          <a:bodyPr/>
          <a:lstStyle/>
          <a:p>
            <a:fld id="{AE09F71F-9541-49D9-9B28-F6D285143744}" type="slidenum">
              <a:rPr lang="en-US" smtClean="0"/>
              <a:t>4</a:t>
            </a:fld>
            <a:endParaRPr lang="en-US"/>
          </a:p>
        </p:txBody>
      </p:sp>
    </p:spTree>
    <p:extLst>
      <p:ext uri="{BB962C8B-B14F-4D97-AF65-F5344CB8AC3E}">
        <p14:creationId xmlns:p14="http://schemas.microsoft.com/office/powerpoint/2010/main" val="129218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Sesai's</a:t>
            </a:r>
            <a:r>
              <a:rPr lang="en-US" sz="1200" dirty="0" smtClean="0"/>
              <a:t> responsibilities include: provision of comprehensive care for indigenous health; health education in line with national health policies and programs</a:t>
            </a:r>
            <a:r>
              <a:rPr lang="en-US" sz="1200" baseline="0" dirty="0" smtClean="0"/>
              <a:t> </a:t>
            </a:r>
            <a:r>
              <a:rPr lang="en-US" sz="1200" dirty="0" smtClean="0"/>
              <a:t>observing indigenous traditional health practices</a:t>
            </a:r>
            <a:r>
              <a:rPr lang="pt-BR" sz="1200" dirty="0" smtClean="0"/>
              <a:t>; </a:t>
            </a:r>
            <a:r>
              <a:rPr lang="en-US" sz="1200" dirty="0" smtClean="0"/>
              <a:t>sanitary surveillance, health promotion and prevention actions, and management of “ temporary indigenous homes” used while undergoing outpatient treatment.</a:t>
            </a:r>
          </a:p>
          <a:p>
            <a:endParaRPr lang="pt-BR" dirty="0"/>
          </a:p>
        </p:txBody>
      </p:sp>
      <p:sp>
        <p:nvSpPr>
          <p:cNvPr id="4" name="Slide Number Placeholder 3"/>
          <p:cNvSpPr>
            <a:spLocks noGrp="1"/>
          </p:cNvSpPr>
          <p:nvPr>
            <p:ph type="sldNum" sz="quarter" idx="10"/>
          </p:nvPr>
        </p:nvSpPr>
        <p:spPr/>
        <p:txBody>
          <a:bodyPr/>
          <a:lstStyle/>
          <a:p>
            <a:fld id="{AE09F71F-9541-49D9-9B28-F6D285143744}" type="slidenum">
              <a:rPr lang="en-US" smtClean="0"/>
              <a:t>10</a:t>
            </a:fld>
            <a:endParaRPr lang="en-US"/>
          </a:p>
        </p:txBody>
      </p:sp>
    </p:spTree>
    <p:extLst>
      <p:ext uri="{BB962C8B-B14F-4D97-AF65-F5344CB8AC3E}">
        <p14:creationId xmlns:p14="http://schemas.microsoft.com/office/powerpoint/2010/main" val="233500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err="1" smtClean="0"/>
              <a:t>So</a:t>
            </a:r>
            <a:r>
              <a:rPr lang="pt-BR" dirty="0" smtClean="0"/>
              <a:t> </a:t>
            </a:r>
            <a:r>
              <a:rPr lang="pt-BR" dirty="0" err="1" smtClean="0"/>
              <a:t>how</a:t>
            </a:r>
            <a:r>
              <a:rPr lang="pt-BR" dirty="0" smtClean="0"/>
              <a:t> </a:t>
            </a:r>
            <a:r>
              <a:rPr lang="pt-BR" dirty="0" err="1" smtClean="0"/>
              <a:t>is</a:t>
            </a:r>
            <a:r>
              <a:rPr lang="pt-BR" dirty="0" smtClean="0"/>
              <a:t> </a:t>
            </a:r>
            <a:r>
              <a:rPr lang="pt-BR" dirty="0" err="1" smtClean="0"/>
              <a:t>health</a:t>
            </a:r>
            <a:r>
              <a:rPr lang="pt-BR" dirty="0" smtClean="0"/>
              <a:t> data </a:t>
            </a:r>
            <a:r>
              <a:rPr lang="pt-BR" dirty="0" err="1" smtClean="0"/>
              <a:t>collected</a:t>
            </a:r>
            <a:r>
              <a:rPr lang="pt-BR" dirty="0" smtClean="0"/>
              <a:t>.</a:t>
            </a:r>
            <a:r>
              <a:rPr lang="pt-BR" baseline="0" dirty="0" smtClean="0"/>
              <a:t> The </a:t>
            </a:r>
            <a:r>
              <a:rPr lang="pt-BR" baseline="0" dirty="0" err="1" smtClean="0"/>
              <a:t>MoH</a:t>
            </a:r>
            <a:r>
              <a:rPr lang="pt-BR" baseline="0" dirty="0" smtClean="0"/>
              <a:t> </a:t>
            </a:r>
            <a:r>
              <a:rPr lang="pt-BR" baseline="0" dirty="0" err="1" smtClean="0"/>
              <a:t>has</a:t>
            </a:r>
            <a:r>
              <a:rPr lang="pt-BR" baseline="0" dirty="0" smtClean="0"/>
              <a:t> a </a:t>
            </a:r>
            <a:r>
              <a:rPr lang="pt-BR" baseline="0" dirty="0" err="1" smtClean="0"/>
              <a:t>special</a:t>
            </a:r>
            <a:r>
              <a:rPr lang="pt-BR" baseline="0" dirty="0" smtClean="0"/>
              <a:t> secretariar for </a:t>
            </a:r>
            <a:r>
              <a:rPr lang="pt-BR" baseline="0" dirty="0" err="1" smtClean="0"/>
              <a:t>indigenous</a:t>
            </a:r>
            <a:r>
              <a:rPr lang="pt-BR" baseline="0" dirty="0" smtClean="0"/>
              <a:t> </a:t>
            </a:r>
            <a:r>
              <a:rPr lang="pt-BR" baseline="0" dirty="0" err="1" smtClean="0"/>
              <a:t>health</a:t>
            </a:r>
            <a:r>
              <a:rPr lang="pt-BR" baseline="0" dirty="0" smtClean="0"/>
              <a:t> </a:t>
            </a:r>
            <a:r>
              <a:rPr lang="pt-BR" baseline="0" dirty="0" err="1" smtClean="0"/>
              <a:t>that</a:t>
            </a:r>
            <a:r>
              <a:rPr lang="pt-BR" baseline="0" dirty="0" smtClean="0"/>
              <a:t> </a:t>
            </a:r>
            <a:r>
              <a:rPr lang="pt-BR" baseline="0" dirty="0" err="1" smtClean="0"/>
              <a:t>collects</a:t>
            </a:r>
            <a:r>
              <a:rPr lang="pt-BR" baseline="0" dirty="0" smtClean="0"/>
              <a:t> </a:t>
            </a:r>
            <a:r>
              <a:rPr lang="pt-BR" baseline="0" dirty="0" err="1" smtClean="0"/>
              <a:t>information</a:t>
            </a:r>
            <a:r>
              <a:rPr lang="pt-BR" baseline="0" dirty="0" smtClean="0"/>
              <a:t> </a:t>
            </a:r>
            <a:r>
              <a:rPr lang="pt-BR" baseline="0" dirty="0" err="1" smtClean="0"/>
              <a:t>from</a:t>
            </a:r>
            <a:r>
              <a:rPr lang="pt-BR" baseline="0" dirty="0" smtClean="0"/>
              <a:t> </a:t>
            </a:r>
            <a:r>
              <a:rPr lang="pt-BR" baseline="0" dirty="0" err="1" smtClean="0"/>
              <a:t>the</a:t>
            </a:r>
            <a:r>
              <a:rPr lang="pt-BR" baseline="0" dirty="0" smtClean="0"/>
              <a:t> 34 </a:t>
            </a:r>
            <a:r>
              <a:rPr lang="pt-BR" baseline="0" dirty="0" err="1" smtClean="0"/>
              <a:t>special</a:t>
            </a:r>
            <a:r>
              <a:rPr lang="pt-BR" baseline="0" dirty="0" smtClean="0"/>
              <a:t> </a:t>
            </a:r>
            <a:r>
              <a:rPr lang="pt-BR" baseline="0" dirty="0" err="1" smtClean="0"/>
              <a:t>indigenous</a:t>
            </a:r>
            <a:r>
              <a:rPr lang="pt-BR" baseline="0" dirty="0" smtClean="0"/>
              <a:t> </a:t>
            </a:r>
            <a:r>
              <a:rPr lang="pt-BR" baseline="0" dirty="0" err="1" smtClean="0"/>
              <a:t>health</a:t>
            </a:r>
            <a:r>
              <a:rPr lang="pt-BR" baseline="0" dirty="0" smtClean="0"/>
              <a:t> </a:t>
            </a:r>
            <a:r>
              <a:rPr lang="pt-BR" baseline="0" dirty="0" err="1" smtClean="0"/>
              <a:t>or</a:t>
            </a:r>
            <a:r>
              <a:rPr lang="pt-BR" baseline="0" dirty="0" smtClean="0"/>
              <a:t> </a:t>
            </a:r>
            <a:r>
              <a:rPr lang="pt-BR" baseline="0" dirty="0" err="1" smtClean="0"/>
              <a:t>sanitary</a:t>
            </a:r>
            <a:r>
              <a:rPr lang="pt-BR" baseline="0" dirty="0" smtClean="0"/>
              <a:t> </a:t>
            </a:r>
            <a:r>
              <a:rPr lang="pt-BR" baseline="0" dirty="0" err="1" smtClean="0"/>
              <a:t>districts</a:t>
            </a:r>
            <a:r>
              <a:rPr lang="pt-BR" baseline="0" dirty="0" smtClean="0"/>
              <a:t>- </a:t>
            </a:r>
            <a:r>
              <a:rPr lang="pt-BR" baseline="0" dirty="0" err="1" smtClean="0"/>
              <a:t>DSEIs</a:t>
            </a:r>
            <a:r>
              <a:rPr lang="pt-BR" baseline="0" dirty="0" smtClean="0"/>
              <a:t>. </a:t>
            </a:r>
          </a:p>
          <a:p>
            <a:r>
              <a:rPr lang="pt-BR" baseline="0" dirty="0" err="1" smtClean="0"/>
              <a:t>And</a:t>
            </a:r>
            <a:r>
              <a:rPr lang="pt-BR" baseline="0" dirty="0" smtClean="0"/>
              <a:t> in </a:t>
            </a:r>
            <a:r>
              <a:rPr lang="pt-BR" baseline="0" dirty="0" err="1" smtClean="0"/>
              <a:t>addition</a:t>
            </a:r>
            <a:r>
              <a:rPr lang="pt-BR" baseline="0" dirty="0" smtClean="0"/>
              <a:t>, </a:t>
            </a:r>
            <a:r>
              <a:rPr lang="pt-BR" baseline="0" dirty="0" err="1" smtClean="0"/>
              <a:t>different</a:t>
            </a:r>
            <a:r>
              <a:rPr lang="pt-BR" baseline="0" dirty="0" smtClean="0"/>
              <a:t> </a:t>
            </a:r>
            <a:r>
              <a:rPr lang="pt-BR" baseline="0" dirty="0" err="1" smtClean="0"/>
              <a:t>departments</a:t>
            </a:r>
            <a:r>
              <a:rPr lang="pt-BR" baseline="0" dirty="0" smtClean="0"/>
              <a:t> </a:t>
            </a:r>
            <a:r>
              <a:rPr lang="pt-BR" baseline="0" dirty="0" err="1" smtClean="0"/>
              <a:t>of</a:t>
            </a:r>
            <a:r>
              <a:rPr lang="pt-BR" baseline="0" dirty="0" smtClean="0"/>
              <a:t> </a:t>
            </a:r>
            <a:r>
              <a:rPr lang="pt-BR" baseline="0" dirty="0" err="1" smtClean="0"/>
              <a:t>the</a:t>
            </a:r>
            <a:r>
              <a:rPr lang="pt-BR" baseline="0" dirty="0" smtClean="0"/>
              <a:t> </a:t>
            </a:r>
            <a:r>
              <a:rPr lang="pt-BR" baseline="0" dirty="0" err="1" smtClean="0"/>
              <a:t>ministry</a:t>
            </a:r>
            <a:r>
              <a:rPr lang="pt-BR" baseline="0" dirty="0" smtClean="0"/>
              <a:t> </a:t>
            </a:r>
            <a:r>
              <a:rPr lang="pt-BR" baseline="0" dirty="0" err="1" smtClean="0"/>
              <a:t>of</a:t>
            </a:r>
            <a:r>
              <a:rPr lang="pt-BR" baseline="0" dirty="0" smtClean="0"/>
              <a:t> </a:t>
            </a:r>
            <a:r>
              <a:rPr lang="pt-BR" baseline="0" dirty="0" err="1" smtClean="0"/>
              <a:t>health</a:t>
            </a:r>
            <a:r>
              <a:rPr lang="pt-BR" baseline="0" dirty="0" smtClean="0"/>
              <a:t> </a:t>
            </a:r>
            <a:r>
              <a:rPr lang="pt-BR" baseline="0" dirty="0" err="1" smtClean="0"/>
              <a:t>also</a:t>
            </a:r>
            <a:r>
              <a:rPr lang="pt-BR" baseline="0" dirty="0" smtClean="0"/>
              <a:t> </a:t>
            </a:r>
            <a:r>
              <a:rPr lang="pt-BR" baseline="0" dirty="0" err="1" smtClean="0"/>
              <a:t>access</a:t>
            </a:r>
            <a:r>
              <a:rPr lang="pt-BR" baseline="0" dirty="0" smtClean="0"/>
              <a:t> </a:t>
            </a:r>
            <a:r>
              <a:rPr lang="pt-BR" baseline="0" dirty="0" err="1" smtClean="0"/>
              <a:t>primary</a:t>
            </a:r>
            <a:r>
              <a:rPr lang="pt-BR" baseline="0" dirty="0" smtClean="0"/>
              <a:t> data </a:t>
            </a:r>
            <a:r>
              <a:rPr lang="pt-BR" baseline="0" dirty="0" err="1" smtClean="0"/>
              <a:t>from</a:t>
            </a:r>
            <a:r>
              <a:rPr lang="pt-BR" baseline="0" dirty="0" smtClean="0"/>
              <a:t> </a:t>
            </a:r>
            <a:r>
              <a:rPr lang="pt-BR" baseline="0" dirty="0" err="1" smtClean="0"/>
              <a:t>the</a:t>
            </a:r>
            <a:r>
              <a:rPr lang="pt-BR" baseline="0" dirty="0" smtClean="0"/>
              <a:t> local </a:t>
            </a:r>
            <a:r>
              <a:rPr lang="pt-BR" baseline="0" dirty="0" err="1" smtClean="0"/>
              <a:t>and</a:t>
            </a:r>
            <a:r>
              <a:rPr lang="pt-BR" baseline="0" dirty="0" smtClean="0"/>
              <a:t> </a:t>
            </a:r>
            <a:r>
              <a:rPr lang="pt-BR" baseline="0" dirty="0" err="1" smtClean="0"/>
              <a:t>national</a:t>
            </a:r>
            <a:r>
              <a:rPr lang="pt-BR" baseline="0" dirty="0" smtClean="0"/>
              <a:t> </a:t>
            </a:r>
            <a:r>
              <a:rPr lang="pt-BR" baseline="0" dirty="0" err="1" smtClean="0"/>
              <a:t>disease</a:t>
            </a:r>
            <a:r>
              <a:rPr lang="pt-BR" baseline="0" dirty="0" smtClean="0"/>
              <a:t> </a:t>
            </a:r>
            <a:r>
              <a:rPr lang="pt-BR" baseline="0" dirty="0" err="1" smtClean="0"/>
              <a:t>notificationand</a:t>
            </a:r>
            <a:r>
              <a:rPr lang="pt-BR" baseline="0" dirty="0" smtClean="0"/>
              <a:t> </a:t>
            </a:r>
            <a:r>
              <a:rPr lang="pt-BR" baseline="0" dirty="0" err="1" smtClean="0"/>
              <a:t>mortality</a:t>
            </a:r>
            <a:r>
              <a:rPr lang="pt-BR" baseline="0" dirty="0" smtClean="0"/>
              <a:t> </a:t>
            </a:r>
            <a:r>
              <a:rPr lang="pt-BR" baseline="0" dirty="0" err="1" smtClean="0"/>
              <a:t>notification</a:t>
            </a:r>
            <a:r>
              <a:rPr lang="pt-BR" baseline="0" dirty="0" smtClean="0"/>
              <a:t> systems.   </a:t>
            </a:r>
            <a:endParaRPr lang="pt-BR" dirty="0" smtClean="0"/>
          </a:p>
          <a:p>
            <a:endParaRPr lang="pt-BR" dirty="0" smtClean="0"/>
          </a:p>
          <a:p>
            <a:endParaRPr lang="pt-BR" dirty="0"/>
          </a:p>
        </p:txBody>
      </p:sp>
      <p:sp>
        <p:nvSpPr>
          <p:cNvPr id="4" name="Slide Number Placeholder 3"/>
          <p:cNvSpPr>
            <a:spLocks noGrp="1"/>
          </p:cNvSpPr>
          <p:nvPr>
            <p:ph type="sldNum" sz="quarter" idx="10"/>
          </p:nvPr>
        </p:nvSpPr>
        <p:spPr/>
        <p:txBody>
          <a:bodyPr/>
          <a:lstStyle/>
          <a:p>
            <a:fld id="{AE09F71F-9541-49D9-9B28-F6D285143744}" type="slidenum">
              <a:rPr lang="en-US" smtClean="0"/>
              <a:t>11</a:t>
            </a:fld>
            <a:endParaRPr lang="en-US"/>
          </a:p>
        </p:txBody>
      </p:sp>
    </p:spTree>
    <p:extLst>
      <p:ext uri="{BB962C8B-B14F-4D97-AF65-F5344CB8AC3E}">
        <p14:creationId xmlns:p14="http://schemas.microsoft.com/office/powerpoint/2010/main" val="146863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9F71F-9541-49D9-9B28-F6D285143744}" type="slidenum">
              <a:rPr lang="en-US" smtClean="0"/>
              <a:t>12</a:t>
            </a:fld>
            <a:endParaRPr lang="en-US"/>
          </a:p>
        </p:txBody>
      </p:sp>
    </p:spTree>
    <p:extLst>
      <p:ext uri="{BB962C8B-B14F-4D97-AF65-F5344CB8AC3E}">
        <p14:creationId xmlns:p14="http://schemas.microsoft.com/office/powerpoint/2010/main" val="239104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right side</a:t>
            </a:r>
            <a:r>
              <a:rPr lang="en-US" baseline="0" dirty="0" smtClean="0"/>
              <a:t> of the drawing we have their social  identity as Indigenous people and on the </a:t>
            </a:r>
            <a:r>
              <a:rPr lang="en-US" dirty="0" smtClean="0"/>
              <a:t>left</a:t>
            </a:r>
            <a:r>
              <a:rPr lang="en-US" baseline="0" dirty="0" smtClean="0"/>
              <a:t> their identity within the broader society. </a:t>
            </a:r>
            <a:endParaRPr lang="en-US" dirty="0"/>
          </a:p>
        </p:txBody>
      </p:sp>
      <p:sp>
        <p:nvSpPr>
          <p:cNvPr id="4" name="Slide Number Placeholder 3"/>
          <p:cNvSpPr>
            <a:spLocks noGrp="1"/>
          </p:cNvSpPr>
          <p:nvPr>
            <p:ph type="sldNum" sz="quarter" idx="10"/>
          </p:nvPr>
        </p:nvSpPr>
        <p:spPr/>
        <p:txBody>
          <a:bodyPr/>
          <a:lstStyle/>
          <a:p>
            <a:fld id="{AE09F71F-9541-49D9-9B28-F6D285143744}" type="slidenum">
              <a:rPr lang="en-US" smtClean="0"/>
              <a:t>13</a:t>
            </a:fld>
            <a:endParaRPr lang="en-US"/>
          </a:p>
        </p:txBody>
      </p:sp>
    </p:spTree>
    <p:extLst>
      <p:ext uri="{BB962C8B-B14F-4D97-AF65-F5344CB8AC3E}">
        <p14:creationId xmlns:p14="http://schemas.microsoft.com/office/powerpoint/2010/main" val="154654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9F71F-9541-49D9-9B28-F6D285143744}" type="slidenum">
              <a:rPr lang="en-US" smtClean="0"/>
              <a:t>14</a:t>
            </a:fld>
            <a:endParaRPr lang="en-US"/>
          </a:p>
        </p:txBody>
      </p:sp>
    </p:spTree>
    <p:extLst>
      <p:ext uri="{BB962C8B-B14F-4D97-AF65-F5344CB8AC3E}">
        <p14:creationId xmlns:p14="http://schemas.microsoft.com/office/powerpoint/2010/main" val="86259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solidFill>
                  <a:srgbClr val="8765C4"/>
                </a:solidFill>
              </a:rPr>
              <a:t>The </a:t>
            </a:r>
            <a:r>
              <a:rPr lang="pt-BR" dirty="0" err="1" smtClean="0">
                <a:solidFill>
                  <a:srgbClr val="8765C4"/>
                </a:solidFill>
              </a:rPr>
              <a:t>following</a:t>
            </a:r>
            <a:r>
              <a:rPr lang="pt-BR" dirty="0" smtClean="0">
                <a:solidFill>
                  <a:srgbClr val="8765C4"/>
                </a:solidFill>
              </a:rPr>
              <a:t> data </a:t>
            </a:r>
            <a:r>
              <a:rPr lang="pt-BR" dirty="0" err="1" smtClean="0">
                <a:solidFill>
                  <a:srgbClr val="8765C4"/>
                </a:solidFill>
              </a:rPr>
              <a:t>is</a:t>
            </a:r>
            <a:r>
              <a:rPr lang="pt-BR" dirty="0" smtClean="0">
                <a:solidFill>
                  <a:srgbClr val="8765C4"/>
                </a:solidFill>
              </a:rPr>
              <a:t> </a:t>
            </a:r>
            <a:r>
              <a:rPr lang="pt-BR" dirty="0" err="1" smtClean="0">
                <a:solidFill>
                  <a:srgbClr val="8765C4"/>
                </a:solidFill>
              </a:rPr>
              <a:t>from</a:t>
            </a:r>
            <a:r>
              <a:rPr lang="pt-BR" dirty="0" smtClean="0">
                <a:solidFill>
                  <a:srgbClr val="8765C4"/>
                </a:solidFill>
              </a:rPr>
              <a:t> </a:t>
            </a:r>
            <a:r>
              <a:rPr lang="pt-BR" dirty="0" err="1" smtClean="0">
                <a:solidFill>
                  <a:srgbClr val="8765C4"/>
                </a:solidFill>
              </a:rPr>
              <a:t>the</a:t>
            </a:r>
            <a:r>
              <a:rPr lang="pt-BR" dirty="0" smtClean="0">
                <a:solidFill>
                  <a:srgbClr val="8765C4"/>
                </a:solidFill>
              </a:rPr>
              <a:t> HIV</a:t>
            </a:r>
            <a:r>
              <a:rPr lang="pt-BR" baseline="0" dirty="0" smtClean="0">
                <a:solidFill>
                  <a:srgbClr val="8765C4"/>
                </a:solidFill>
              </a:rPr>
              <a:t> / AIDS </a:t>
            </a:r>
            <a:r>
              <a:rPr lang="pt-BR" baseline="0" dirty="0" err="1" smtClean="0">
                <a:solidFill>
                  <a:srgbClr val="8765C4"/>
                </a:solidFill>
              </a:rPr>
              <a:t>Coordination</a:t>
            </a:r>
            <a:r>
              <a:rPr lang="pt-BR" baseline="0" dirty="0" smtClean="0">
                <a:solidFill>
                  <a:srgbClr val="8765C4"/>
                </a:solidFill>
              </a:rPr>
              <a:t> </a:t>
            </a:r>
            <a:r>
              <a:rPr lang="pt-BR" baseline="0" dirty="0" err="1" smtClean="0">
                <a:solidFill>
                  <a:srgbClr val="8765C4"/>
                </a:solidFill>
              </a:rPr>
              <a:t>under</a:t>
            </a:r>
            <a:r>
              <a:rPr lang="pt-BR" baseline="0" dirty="0" smtClean="0">
                <a:solidFill>
                  <a:srgbClr val="8765C4"/>
                </a:solidFill>
              </a:rPr>
              <a:t> de DCCI </a:t>
            </a:r>
            <a:r>
              <a:rPr lang="pt-BR" baseline="0" dirty="0" err="1" smtClean="0">
                <a:solidFill>
                  <a:srgbClr val="8765C4"/>
                </a:solidFill>
              </a:rPr>
              <a:t>of</a:t>
            </a:r>
            <a:r>
              <a:rPr lang="pt-BR" baseline="0" dirty="0" smtClean="0">
                <a:solidFill>
                  <a:srgbClr val="8765C4"/>
                </a:solidFill>
              </a:rPr>
              <a:t> </a:t>
            </a:r>
            <a:r>
              <a:rPr lang="pt-BR" baseline="0" dirty="0" err="1" smtClean="0">
                <a:solidFill>
                  <a:srgbClr val="8765C4"/>
                </a:solidFill>
              </a:rPr>
              <a:t>the</a:t>
            </a:r>
            <a:r>
              <a:rPr lang="pt-BR" baseline="0" dirty="0" smtClean="0">
                <a:solidFill>
                  <a:srgbClr val="8765C4"/>
                </a:solidFill>
              </a:rPr>
              <a:t> </a:t>
            </a:r>
            <a:r>
              <a:rPr lang="pt-BR" baseline="0" dirty="0" err="1" smtClean="0">
                <a:solidFill>
                  <a:srgbClr val="8765C4"/>
                </a:solidFill>
              </a:rPr>
              <a:t>Ministry</a:t>
            </a:r>
            <a:r>
              <a:rPr lang="pt-BR" baseline="0" dirty="0" smtClean="0">
                <a:solidFill>
                  <a:srgbClr val="8765C4"/>
                </a:solidFill>
              </a:rPr>
              <a:t> </a:t>
            </a:r>
            <a:r>
              <a:rPr lang="pt-BR" baseline="0" dirty="0" err="1" smtClean="0">
                <a:solidFill>
                  <a:srgbClr val="8765C4"/>
                </a:solidFill>
              </a:rPr>
              <a:t>of</a:t>
            </a:r>
            <a:r>
              <a:rPr lang="pt-BR" baseline="0" dirty="0" smtClean="0">
                <a:solidFill>
                  <a:srgbClr val="8765C4"/>
                </a:solidFill>
              </a:rPr>
              <a:t> Health in </a:t>
            </a:r>
            <a:r>
              <a:rPr lang="pt-BR" baseline="0" dirty="0" err="1" smtClean="0">
                <a:solidFill>
                  <a:srgbClr val="8765C4"/>
                </a:solidFill>
              </a:rPr>
              <a:t>Brazil</a:t>
            </a:r>
            <a:endParaRPr lang="pt-BR" baseline="0" dirty="0" smtClean="0">
              <a:solidFill>
                <a:srgbClr val="8765C4"/>
              </a:solidFill>
            </a:endParaRPr>
          </a:p>
          <a:p>
            <a:r>
              <a:rPr lang="pt-BR" dirty="0" smtClean="0">
                <a:solidFill>
                  <a:srgbClr val="8765C4"/>
                </a:solidFill>
              </a:rPr>
              <a:t>The</a:t>
            </a:r>
            <a:r>
              <a:rPr lang="pt-BR" baseline="0" dirty="0" smtClean="0">
                <a:solidFill>
                  <a:srgbClr val="8765C4"/>
                </a:solidFill>
              </a:rPr>
              <a:t> </a:t>
            </a:r>
            <a:r>
              <a:rPr lang="pt-BR" baseline="0" dirty="0" err="1" smtClean="0">
                <a:solidFill>
                  <a:srgbClr val="8765C4"/>
                </a:solidFill>
              </a:rPr>
              <a:t>purple</a:t>
            </a:r>
            <a:r>
              <a:rPr lang="pt-BR" baseline="0" dirty="0" smtClean="0">
                <a:solidFill>
                  <a:srgbClr val="8765C4"/>
                </a:solidFill>
              </a:rPr>
              <a:t> </a:t>
            </a:r>
            <a:r>
              <a:rPr lang="pt-BR" baseline="0" dirty="0" err="1" smtClean="0">
                <a:solidFill>
                  <a:srgbClr val="8765C4"/>
                </a:solidFill>
              </a:rPr>
              <a:t>is</a:t>
            </a:r>
            <a:r>
              <a:rPr lang="pt-BR" baseline="0" dirty="0" smtClean="0">
                <a:solidFill>
                  <a:srgbClr val="8765C4"/>
                </a:solidFill>
              </a:rPr>
              <a:t> PLHIV </a:t>
            </a:r>
            <a:r>
              <a:rPr lang="pt-BR" baseline="0" dirty="0" err="1" smtClean="0">
                <a:solidFill>
                  <a:srgbClr val="8765C4"/>
                </a:solidFill>
              </a:rPr>
              <a:t>linked</a:t>
            </a:r>
            <a:r>
              <a:rPr lang="pt-BR" baseline="0" dirty="0" smtClean="0">
                <a:solidFill>
                  <a:srgbClr val="8765C4"/>
                </a:solidFill>
              </a:rPr>
              <a:t> </a:t>
            </a:r>
            <a:r>
              <a:rPr lang="pt-BR" baseline="0" dirty="0" err="1" smtClean="0">
                <a:solidFill>
                  <a:srgbClr val="8765C4"/>
                </a:solidFill>
              </a:rPr>
              <a:t>and</a:t>
            </a:r>
            <a:r>
              <a:rPr lang="pt-BR" baseline="0" dirty="0" smtClean="0">
                <a:solidFill>
                  <a:srgbClr val="8765C4"/>
                </a:solidFill>
              </a:rPr>
              <a:t> </a:t>
            </a:r>
            <a:r>
              <a:rPr lang="pt-BR" baseline="0" dirty="0" err="1" smtClean="0">
                <a:solidFill>
                  <a:srgbClr val="8765C4"/>
                </a:solidFill>
              </a:rPr>
              <a:t>retained</a:t>
            </a:r>
            <a:r>
              <a:rPr lang="pt-BR" baseline="0" dirty="0" smtClean="0">
                <a:solidFill>
                  <a:srgbClr val="8765C4"/>
                </a:solidFill>
              </a:rPr>
              <a:t> in </a:t>
            </a:r>
            <a:r>
              <a:rPr lang="pt-BR" baseline="0" dirty="0" err="1" smtClean="0">
                <a:solidFill>
                  <a:srgbClr val="8765C4"/>
                </a:solidFill>
              </a:rPr>
              <a:t>health</a:t>
            </a:r>
            <a:r>
              <a:rPr lang="pt-BR" baseline="0" dirty="0" smtClean="0">
                <a:solidFill>
                  <a:srgbClr val="8765C4"/>
                </a:solidFill>
              </a:rPr>
              <a:t> </a:t>
            </a:r>
            <a:r>
              <a:rPr lang="pt-BR" baseline="0" dirty="0" err="1" smtClean="0">
                <a:solidFill>
                  <a:srgbClr val="8765C4"/>
                </a:solidFill>
              </a:rPr>
              <a:t>services</a:t>
            </a:r>
            <a:endParaRPr lang="pt-BR" baseline="0" dirty="0" smtClean="0">
              <a:solidFill>
                <a:srgbClr val="8765C4"/>
              </a:solidFill>
            </a:endParaRPr>
          </a:p>
          <a:p>
            <a:r>
              <a:rPr lang="pt-BR" baseline="0" dirty="0" smtClean="0">
                <a:solidFill>
                  <a:srgbClr val="8765C4"/>
                </a:solidFill>
              </a:rPr>
              <a:t>Pink </a:t>
            </a:r>
            <a:r>
              <a:rPr lang="pt-BR" baseline="0" dirty="0" err="1" smtClean="0">
                <a:solidFill>
                  <a:srgbClr val="8765C4"/>
                </a:solidFill>
              </a:rPr>
              <a:t>is</a:t>
            </a:r>
            <a:r>
              <a:rPr lang="pt-BR" baseline="0" dirty="0" smtClean="0">
                <a:solidFill>
                  <a:srgbClr val="8765C4"/>
                </a:solidFill>
              </a:rPr>
              <a:t> PLHIV </a:t>
            </a:r>
            <a:r>
              <a:rPr lang="pt-BR" baseline="0" dirty="0" err="1" smtClean="0">
                <a:solidFill>
                  <a:srgbClr val="8765C4"/>
                </a:solidFill>
              </a:rPr>
              <a:t>linked</a:t>
            </a:r>
            <a:r>
              <a:rPr lang="pt-BR" baseline="0" dirty="0" smtClean="0">
                <a:solidFill>
                  <a:srgbClr val="8765C4"/>
                </a:solidFill>
              </a:rPr>
              <a:t> </a:t>
            </a:r>
            <a:r>
              <a:rPr lang="pt-BR" baseline="0" dirty="0" err="1" smtClean="0">
                <a:solidFill>
                  <a:srgbClr val="8765C4"/>
                </a:solidFill>
              </a:rPr>
              <a:t>and</a:t>
            </a:r>
            <a:r>
              <a:rPr lang="pt-BR" baseline="0" dirty="0" smtClean="0">
                <a:solidFill>
                  <a:srgbClr val="8765C4"/>
                </a:solidFill>
              </a:rPr>
              <a:t> in ART</a:t>
            </a:r>
          </a:p>
          <a:p>
            <a:r>
              <a:rPr lang="pt-BR" baseline="0" dirty="0" smtClean="0">
                <a:solidFill>
                  <a:srgbClr val="8765C4"/>
                </a:solidFill>
              </a:rPr>
              <a:t>Green PLHIV </a:t>
            </a:r>
            <a:r>
              <a:rPr lang="pt-BR" baseline="0" dirty="0" err="1" smtClean="0">
                <a:solidFill>
                  <a:srgbClr val="8765C4"/>
                </a:solidFill>
              </a:rPr>
              <a:t>that</a:t>
            </a:r>
            <a:r>
              <a:rPr lang="pt-BR" baseline="0" dirty="0" smtClean="0">
                <a:solidFill>
                  <a:srgbClr val="8765C4"/>
                </a:solidFill>
              </a:rPr>
              <a:t> are in ART </a:t>
            </a:r>
            <a:r>
              <a:rPr lang="pt-BR" baseline="0" dirty="0" err="1" smtClean="0">
                <a:solidFill>
                  <a:srgbClr val="8765C4"/>
                </a:solidFill>
              </a:rPr>
              <a:t>with</a:t>
            </a:r>
            <a:r>
              <a:rPr lang="pt-BR" baseline="0" dirty="0" smtClean="0">
                <a:solidFill>
                  <a:srgbClr val="8765C4"/>
                </a:solidFill>
              </a:rPr>
              <a:t> Viral </a:t>
            </a:r>
            <a:r>
              <a:rPr lang="pt-BR" baseline="0" dirty="0" err="1" smtClean="0">
                <a:solidFill>
                  <a:srgbClr val="8765C4"/>
                </a:solidFill>
              </a:rPr>
              <a:t>Load</a:t>
            </a:r>
            <a:r>
              <a:rPr lang="pt-BR" baseline="0" dirty="0" smtClean="0">
                <a:solidFill>
                  <a:srgbClr val="8765C4"/>
                </a:solidFill>
              </a:rPr>
              <a:t> </a:t>
            </a:r>
            <a:r>
              <a:rPr lang="pt-BR" baseline="0" dirty="0" err="1" smtClean="0">
                <a:solidFill>
                  <a:srgbClr val="8765C4"/>
                </a:solidFill>
              </a:rPr>
              <a:t>smaller</a:t>
            </a:r>
            <a:r>
              <a:rPr lang="pt-BR" baseline="0" dirty="0" smtClean="0">
                <a:solidFill>
                  <a:srgbClr val="8765C4"/>
                </a:solidFill>
              </a:rPr>
              <a:t> </a:t>
            </a:r>
            <a:r>
              <a:rPr lang="pt-BR" baseline="0" dirty="0" err="1" smtClean="0">
                <a:solidFill>
                  <a:srgbClr val="8765C4"/>
                </a:solidFill>
              </a:rPr>
              <a:t>than</a:t>
            </a:r>
            <a:r>
              <a:rPr lang="pt-BR" baseline="0" dirty="0" smtClean="0">
                <a:solidFill>
                  <a:srgbClr val="8765C4"/>
                </a:solidFill>
              </a:rPr>
              <a:t> 1.000 copies / ml.</a:t>
            </a:r>
          </a:p>
          <a:p>
            <a:r>
              <a:rPr lang="pt-BR" baseline="0" dirty="0" err="1" smtClean="0">
                <a:solidFill>
                  <a:srgbClr val="8765C4"/>
                </a:solidFill>
              </a:rPr>
              <a:t>So</a:t>
            </a:r>
            <a:r>
              <a:rPr lang="pt-BR" baseline="0" dirty="0" smtClean="0">
                <a:solidFill>
                  <a:srgbClr val="8765C4"/>
                </a:solidFill>
              </a:rPr>
              <a:t> </a:t>
            </a:r>
            <a:r>
              <a:rPr lang="pt-BR" baseline="0" dirty="0" err="1" smtClean="0">
                <a:solidFill>
                  <a:srgbClr val="8765C4"/>
                </a:solidFill>
              </a:rPr>
              <a:t>we</a:t>
            </a:r>
            <a:r>
              <a:rPr lang="pt-BR" baseline="0" dirty="0" smtClean="0">
                <a:solidFill>
                  <a:srgbClr val="8765C4"/>
                </a:solidFill>
              </a:rPr>
              <a:t> </a:t>
            </a:r>
            <a:r>
              <a:rPr lang="pt-BR" baseline="0" dirty="0" err="1" smtClean="0">
                <a:solidFill>
                  <a:srgbClr val="8765C4"/>
                </a:solidFill>
              </a:rPr>
              <a:t>have</a:t>
            </a:r>
            <a:r>
              <a:rPr lang="pt-BR" baseline="0" dirty="0" smtClean="0">
                <a:solidFill>
                  <a:srgbClr val="8765C4"/>
                </a:solidFill>
              </a:rPr>
              <a:t> </a:t>
            </a:r>
            <a:r>
              <a:rPr lang="pt-BR" baseline="0" dirty="0" err="1" smtClean="0">
                <a:solidFill>
                  <a:srgbClr val="8765C4"/>
                </a:solidFill>
              </a:rPr>
              <a:t>around</a:t>
            </a:r>
            <a:r>
              <a:rPr lang="pt-BR" baseline="0" dirty="0" smtClean="0">
                <a:solidFill>
                  <a:srgbClr val="8765C4"/>
                </a:solidFill>
              </a:rPr>
              <a:t> 1.000 </a:t>
            </a:r>
            <a:r>
              <a:rPr lang="pt-BR" baseline="0" dirty="0" err="1" smtClean="0">
                <a:solidFill>
                  <a:srgbClr val="8765C4"/>
                </a:solidFill>
              </a:rPr>
              <a:t>indigenous</a:t>
            </a:r>
            <a:r>
              <a:rPr lang="pt-BR" baseline="0" dirty="0" smtClean="0">
                <a:solidFill>
                  <a:srgbClr val="8765C4"/>
                </a:solidFill>
              </a:rPr>
              <a:t> </a:t>
            </a:r>
            <a:r>
              <a:rPr lang="pt-BR" baseline="0" dirty="0" err="1" smtClean="0">
                <a:solidFill>
                  <a:srgbClr val="8765C4"/>
                </a:solidFill>
              </a:rPr>
              <a:t>people</a:t>
            </a:r>
            <a:r>
              <a:rPr lang="pt-BR" baseline="0" dirty="0" smtClean="0">
                <a:solidFill>
                  <a:srgbClr val="8765C4"/>
                </a:solidFill>
              </a:rPr>
              <a:t> in ART in </a:t>
            </a:r>
            <a:r>
              <a:rPr lang="pt-BR" baseline="0" dirty="0" err="1" smtClean="0">
                <a:solidFill>
                  <a:srgbClr val="8765C4"/>
                </a:solidFill>
              </a:rPr>
              <a:t>the</a:t>
            </a:r>
            <a:r>
              <a:rPr lang="pt-BR" baseline="0" dirty="0" smtClean="0">
                <a:solidFill>
                  <a:srgbClr val="8765C4"/>
                </a:solidFill>
              </a:rPr>
              <a:t> </a:t>
            </a:r>
            <a:r>
              <a:rPr lang="pt-BR" baseline="0" dirty="0" err="1" smtClean="0">
                <a:solidFill>
                  <a:srgbClr val="8765C4"/>
                </a:solidFill>
              </a:rPr>
              <a:t>public</a:t>
            </a:r>
            <a:r>
              <a:rPr lang="pt-BR" baseline="0" dirty="0" smtClean="0">
                <a:solidFill>
                  <a:srgbClr val="8765C4"/>
                </a:solidFill>
              </a:rPr>
              <a:t> </a:t>
            </a:r>
            <a:r>
              <a:rPr lang="pt-BR" baseline="0" dirty="0" err="1" smtClean="0">
                <a:solidFill>
                  <a:srgbClr val="8765C4"/>
                </a:solidFill>
              </a:rPr>
              <a:t>health</a:t>
            </a:r>
            <a:r>
              <a:rPr lang="pt-BR" baseline="0" dirty="0" smtClean="0">
                <a:solidFill>
                  <a:srgbClr val="8765C4"/>
                </a:solidFill>
              </a:rPr>
              <a:t> system. </a:t>
            </a:r>
            <a:endParaRPr lang="pt-BR" dirty="0" smtClean="0">
              <a:solidFill>
                <a:srgbClr val="8765C4"/>
              </a:solidFill>
            </a:endParaRPr>
          </a:p>
          <a:p>
            <a:endParaRPr lang="pt-BR" dirty="0"/>
          </a:p>
        </p:txBody>
      </p:sp>
      <p:sp>
        <p:nvSpPr>
          <p:cNvPr id="4" name="Slide Number Placeholder 3"/>
          <p:cNvSpPr>
            <a:spLocks noGrp="1"/>
          </p:cNvSpPr>
          <p:nvPr>
            <p:ph type="sldNum" sz="quarter" idx="10"/>
          </p:nvPr>
        </p:nvSpPr>
        <p:spPr/>
        <p:txBody>
          <a:bodyPr/>
          <a:lstStyle/>
          <a:p>
            <a:fld id="{AE09F71F-9541-49D9-9B28-F6D285143744}" type="slidenum">
              <a:rPr lang="en-US" smtClean="0"/>
              <a:t>16</a:t>
            </a:fld>
            <a:endParaRPr lang="en-US"/>
          </a:p>
        </p:txBody>
      </p:sp>
    </p:spTree>
    <p:extLst>
      <p:ext uri="{BB962C8B-B14F-4D97-AF65-F5344CB8AC3E}">
        <p14:creationId xmlns:p14="http://schemas.microsoft.com/office/powerpoint/2010/main" val="255088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is indigenous- in 2018, 37% of indigenous</a:t>
            </a:r>
            <a:r>
              <a:rPr lang="en-US" baseline="0" dirty="0" smtClean="0"/>
              <a:t> patients had their first CD4 count lower  than 200 cells.  Which shows they are among the late arrivals for HIV treatment.</a:t>
            </a:r>
            <a:endParaRPr lang="en-US" dirty="0"/>
          </a:p>
        </p:txBody>
      </p:sp>
      <p:sp>
        <p:nvSpPr>
          <p:cNvPr id="4" name="Slide Number Placeholder 3"/>
          <p:cNvSpPr>
            <a:spLocks noGrp="1"/>
          </p:cNvSpPr>
          <p:nvPr>
            <p:ph type="sldNum" sz="quarter" idx="10"/>
          </p:nvPr>
        </p:nvSpPr>
        <p:spPr/>
        <p:txBody>
          <a:bodyPr/>
          <a:lstStyle/>
          <a:p>
            <a:fld id="{AE09F71F-9541-49D9-9B28-F6D285143744}" type="slidenum">
              <a:rPr lang="en-US" smtClean="0"/>
              <a:t>17</a:t>
            </a:fld>
            <a:endParaRPr lang="en-US"/>
          </a:p>
        </p:txBody>
      </p:sp>
    </p:spTree>
    <p:extLst>
      <p:ext uri="{BB962C8B-B14F-4D97-AF65-F5344CB8AC3E}">
        <p14:creationId xmlns:p14="http://schemas.microsoft.com/office/powerpoint/2010/main" val="325279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259342"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609600" y="274639"/>
            <a:ext cx="10381699"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79" y="296867"/>
            <a:ext cx="10259321"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3" y="274639"/>
            <a:ext cx="1047317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7655" y="274639"/>
            <a:ext cx="10092788"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48937" y="274639"/>
            <a:ext cx="1025934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1182199" y="273050"/>
            <a:ext cx="3344466" cy="1162051"/>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open?id=0B4f-5IQJsFGKaENPT0VsUnRFQnc"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portalsinan.saude.gov.br/"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pimenta@gmail.com" TargetMode="External"/><Relationship Id="rId1" Type="http://schemas.openxmlformats.org/officeDocument/2006/relationships/slideLayout" Target="../slideLayouts/slideLayout11.xml"/><Relationship Id="rId4" Type="http://schemas.openxmlformats.org/officeDocument/2006/relationships/hyperlink" Target="http://www.aids.gov.b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saude.gov.br/saude-indigena/saneamento-e-edificacoes/dseis"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www.ibge.gov.br/home/estatistica/populacao/censo2010/caracteristicas_gerais_indigenas/default_caracteristicas_gerais_indigenas.shtm"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381699" cy="1143000"/>
          </a:xfrm>
        </p:spPr>
        <p:txBody>
          <a:bodyPr/>
          <a:lstStyle/>
          <a:p>
            <a:r>
              <a:rPr lang="en-US" dirty="0"/>
              <a:t>Special Secretariat for Indigenous Health</a:t>
            </a:r>
          </a:p>
        </p:txBody>
      </p:sp>
      <p:sp>
        <p:nvSpPr>
          <p:cNvPr id="3" name="Content Placeholder 2"/>
          <p:cNvSpPr>
            <a:spLocks noGrp="1"/>
          </p:cNvSpPr>
          <p:nvPr>
            <p:ph idx="1"/>
          </p:nvPr>
        </p:nvSpPr>
        <p:spPr>
          <a:xfrm>
            <a:off x="313899" y="1291030"/>
            <a:ext cx="5472753" cy="4835136"/>
          </a:xfrm>
        </p:spPr>
        <p:txBody>
          <a:bodyPr>
            <a:normAutofit fontScale="85000" lnSpcReduction="20000"/>
          </a:bodyPr>
          <a:lstStyle/>
          <a:p>
            <a:r>
              <a:rPr lang="en-US" sz="2800" dirty="0"/>
              <a:t>The Ministry of Health of Brazil has a Special Secretariat for Indigenous Health(</a:t>
            </a:r>
            <a:r>
              <a:rPr lang="en-US" sz="2800" dirty="0" err="1"/>
              <a:t>Sesai</a:t>
            </a:r>
            <a:r>
              <a:rPr lang="en-US" sz="2800" dirty="0"/>
              <a:t>) responsible to coordinate and implement the National Policy on Health Care of Indigenous Peoples, and manage the Subsystem of Health Care (</a:t>
            </a:r>
            <a:r>
              <a:rPr lang="en-US" sz="2800" dirty="0" err="1"/>
              <a:t>SasiSUS</a:t>
            </a:r>
            <a:r>
              <a:rPr lang="en-US" sz="2800" dirty="0"/>
              <a:t>) integrated in the Unified Health System (SUS). </a:t>
            </a:r>
            <a:endParaRPr lang="en-US" sz="2800" dirty="0" smtClean="0"/>
          </a:p>
          <a:p>
            <a:pPr marL="0" indent="0">
              <a:buNone/>
            </a:pPr>
            <a:endParaRPr lang="en-US" sz="2800" dirty="0"/>
          </a:p>
          <a:p>
            <a:r>
              <a:rPr lang="en-US" sz="2800" dirty="0"/>
              <a:t>It’s a decentralized system, with administrative and financial autonomy, responsible for 34 Special Indigenous Health Districts (DSEIs). </a:t>
            </a:r>
          </a:p>
        </p:txBody>
      </p:sp>
      <p:pic>
        <p:nvPicPr>
          <p:cNvPr id="4" name="Picture 3">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786652" y="1095775"/>
            <a:ext cx="6200632" cy="5030391"/>
          </a:xfrm>
          <a:prstGeom prst="rect">
            <a:avLst/>
          </a:prstGeom>
          <a:noFill/>
          <a:ln>
            <a:noFill/>
          </a:ln>
        </p:spPr>
      </p:pic>
    </p:spTree>
    <p:extLst>
      <p:ext uri="{BB962C8B-B14F-4D97-AF65-F5344CB8AC3E}">
        <p14:creationId xmlns:p14="http://schemas.microsoft.com/office/powerpoint/2010/main" val="1588143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381699" cy="1143000"/>
          </a:xfrm>
        </p:spPr>
        <p:txBody>
          <a:bodyPr>
            <a:normAutofit fontScale="90000"/>
          </a:bodyPr>
          <a:lstStyle/>
          <a:p>
            <a:r>
              <a:rPr lang="en-US" dirty="0"/>
              <a:t>Indigenous Health Care Information System (SIASI)</a:t>
            </a:r>
          </a:p>
        </p:txBody>
      </p:sp>
      <p:sp>
        <p:nvSpPr>
          <p:cNvPr id="3" name="Content Placeholder 2"/>
          <p:cNvSpPr>
            <a:spLocks noGrp="1"/>
          </p:cNvSpPr>
          <p:nvPr>
            <p:ph idx="1"/>
          </p:nvPr>
        </p:nvSpPr>
        <p:spPr>
          <a:xfrm>
            <a:off x="313899" y="1291030"/>
            <a:ext cx="11327641" cy="4835136"/>
          </a:xfrm>
        </p:spPr>
        <p:txBody>
          <a:bodyPr>
            <a:normAutofit/>
          </a:bodyPr>
          <a:lstStyle/>
          <a:p>
            <a:r>
              <a:rPr lang="en-US" sz="2400" dirty="0"/>
              <a:t>The Indigenous Health Care Information System (SIASI) is composed of primary data collected from the primary health care provided by the Multidisciplinary Indigenous Health Teams (EMSI) within the Subsystem of Attention to Indigenous Health (</a:t>
            </a:r>
            <a:r>
              <a:rPr lang="en-US" sz="2400" dirty="0" err="1"/>
              <a:t>SasiSUS</a:t>
            </a:r>
            <a:r>
              <a:rPr lang="en-US" sz="2400" dirty="0"/>
              <a:t>), managed by the Special Indigenous Health Secretary (</a:t>
            </a:r>
            <a:r>
              <a:rPr lang="en-US" sz="2400" dirty="0" err="1"/>
              <a:t>Sesai</a:t>
            </a:r>
            <a:r>
              <a:rPr lang="en-US" sz="2400" dirty="0"/>
              <a:t>) of the Ministry of Health.</a:t>
            </a:r>
          </a:p>
          <a:p>
            <a:r>
              <a:rPr lang="en-US" sz="2400" dirty="0" err="1" smtClean="0"/>
              <a:t>MoH</a:t>
            </a:r>
            <a:r>
              <a:rPr lang="en-US" sz="2400" dirty="0" smtClean="0"/>
              <a:t> </a:t>
            </a:r>
            <a:r>
              <a:rPr lang="en-US" sz="2400" dirty="0"/>
              <a:t>also uses the national data systems for compulsory disease notifications (SINAN) and the mortality notification system (SIM). </a:t>
            </a:r>
          </a:p>
          <a:p>
            <a:r>
              <a:rPr lang="en-US" sz="2400" dirty="0"/>
              <a:t>HIV/AIDS data is captured from SINAN, SIM and the system for management and control of HIV medication distribution- SICLOM.</a:t>
            </a:r>
          </a:p>
          <a:p>
            <a:r>
              <a:rPr lang="en-US" sz="2400" dirty="0"/>
              <a:t>These data systems request the notification for race/skin color based on the person’s self-declaration.</a:t>
            </a:r>
          </a:p>
          <a:p>
            <a:pPr marL="0" indent="0">
              <a:buNone/>
            </a:pPr>
            <a:r>
              <a:rPr lang="en-US" sz="1800" dirty="0">
                <a:hlinkClick r:id="rId3"/>
              </a:rPr>
              <a:t>*http://portalsinan.saude.gov.br/</a:t>
            </a:r>
            <a:r>
              <a:rPr lang="en-US" sz="1800" dirty="0"/>
              <a:t> </a:t>
            </a:r>
          </a:p>
        </p:txBody>
      </p:sp>
    </p:spTree>
    <p:extLst>
      <p:ext uri="{BB962C8B-B14F-4D97-AF65-F5344CB8AC3E}">
        <p14:creationId xmlns:p14="http://schemas.microsoft.com/office/powerpoint/2010/main" val="377725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5" y="771729"/>
            <a:ext cx="3998960" cy="2831895"/>
          </a:xfrm>
        </p:spPr>
        <p:txBody>
          <a:bodyPr>
            <a:normAutofit/>
          </a:bodyPr>
          <a:lstStyle/>
          <a:p>
            <a:r>
              <a:rPr lang="pt-BR" dirty="0" smtClean="0"/>
              <a:t>Health</a:t>
            </a:r>
            <a:br>
              <a:rPr lang="pt-BR" dirty="0" smtClean="0"/>
            </a:br>
            <a:r>
              <a:rPr lang="pt-BR" dirty="0" err="1" smtClean="0"/>
              <a:t>and</a:t>
            </a:r>
            <a:r>
              <a:rPr lang="pt-BR" dirty="0" smtClean="0"/>
              <a:t> </a:t>
            </a:r>
            <a:r>
              <a:rPr lang="pt-BR" dirty="0" err="1" smtClean="0"/>
              <a:t>the</a:t>
            </a:r>
            <a:r>
              <a:rPr lang="pt-BR" dirty="0" smtClean="0"/>
              <a:t> </a:t>
            </a:r>
            <a:br>
              <a:rPr lang="pt-BR" dirty="0" smtClean="0"/>
            </a:br>
            <a:r>
              <a:rPr lang="pt-BR" dirty="0" err="1" smtClean="0"/>
              <a:t>Ticuna</a:t>
            </a:r>
            <a:endParaRPr lang="en-US" dirty="0"/>
          </a:p>
        </p:txBody>
      </p:sp>
      <p:pic>
        <p:nvPicPr>
          <p:cNvPr id="4" name="Content Placeholder 5"/>
          <p:cNvPicPr>
            <a:picLocks noChangeAspect="1"/>
          </p:cNvPicPr>
          <p:nvPr/>
        </p:nvPicPr>
        <p:blipFill>
          <a:blip r:embed="rId3"/>
          <a:srcRect l="-75951" r="-75951"/>
          <a:stretch>
            <a:fillRect/>
          </a:stretch>
        </p:blipFill>
        <p:spPr>
          <a:xfrm>
            <a:off x="3777700" y="93505"/>
            <a:ext cx="11029235" cy="6065654"/>
          </a:xfrm>
          <a:prstGeom prst="rect">
            <a:avLst/>
          </a:prstGeom>
        </p:spPr>
      </p:pic>
      <p:sp>
        <p:nvSpPr>
          <p:cNvPr id="5" name="TextBox 4"/>
          <p:cNvSpPr txBox="1"/>
          <p:nvPr/>
        </p:nvSpPr>
        <p:spPr>
          <a:xfrm>
            <a:off x="4791356" y="1894167"/>
            <a:ext cx="2238372" cy="461665"/>
          </a:xfrm>
          <a:prstGeom prst="rect">
            <a:avLst/>
          </a:prstGeom>
          <a:noFill/>
        </p:spPr>
        <p:txBody>
          <a:bodyPr wrap="square" rtlCol="0">
            <a:spAutoFit/>
          </a:bodyPr>
          <a:lstStyle/>
          <a:p>
            <a:r>
              <a:rPr lang="en-US" sz="2400" dirty="0" smtClean="0"/>
              <a:t> Healthy people</a:t>
            </a:r>
            <a:endParaRPr lang="en-US" sz="2400" dirty="0"/>
          </a:p>
        </p:txBody>
      </p:sp>
      <p:sp>
        <p:nvSpPr>
          <p:cNvPr id="7" name="TextBox 6"/>
          <p:cNvSpPr txBox="1"/>
          <p:nvPr/>
        </p:nvSpPr>
        <p:spPr>
          <a:xfrm>
            <a:off x="4594330" y="4701992"/>
            <a:ext cx="3030360" cy="461665"/>
          </a:xfrm>
          <a:prstGeom prst="rect">
            <a:avLst/>
          </a:prstGeom>
          <a:noFill/>
        </p:spPr>
        <p:txBody>
          <a:bodyPr wrap="square" rtlCol="0">
            <a:spAutoFit/>
          </a:bodyPr>
          <a:lstStyle/>
          <a:p>
            <a:r>
              <a:rPr lang="en-US" sz="2400" dirty="0" smtClean="0"/>
              <a:t>Unhealthy people</a:t>
            </a:r>
            <a:endParaRPr lang="en-US" sz="2400" dirty="0"/>
          </a:p>
        </p:txBody>
      </p:sp>
      <p:sp>
        <p:nvSpPr>
          <p:cNvPr id="3" name="TextBox 2"/>
          <p:cNvSpPr txBox="1"/>
          <p:nvPr/>
        </p:nvSpPr>
        <p:spPr>
          <a:xfrm>
            <a:off x="0" y="5478236"/>
            <a:ext cx="6588125" cy="923330"/>
          </a:xfrm>
          <a:prstGeom prst="rect">
            <a:avLst/>
          </a:prstGeom>
          <a:noFill/>
        </p:spPr>
        <p:txBody>
          <a:bodyPr wrap="square" rtlCol="0">
            <a:spAutoFit/>
          </a:bodyPr>
          <a:lstStyle/>
          <a:p>
            <a:r>
              <a:rPr lang="pt-BR" dirty="0" err="1" smtClean="0"/>
              <a:t>Source</a:t>
            </a:r>
            <a:r>
              <a:rPr lang="pt-BR" dirty="0" smtClean="0"/>
              <a:t>: </a:t>
            </a:r>
            <a:r>
              <a:rPr lang="pt-BR" dirty="0" err="1" smtClean="0"/>
              <a:t>Drawings</a:t>
            </a:r>
            <a:r>
              <a:rPr lang="pt-BR" dirty="0" smtClean="0"/>
              <a:t> </a:t>
            </a:r>
            <a:r>
              <a:rPr lang="pt-BR" dirty="0" err="1" smtClean="0"/>
              <a:t>from</a:t>
            </a:r>
            <a:r>
              <a:rPr lang="pt-BR" dirty="0" smtClean="0"/>
              <a:t> a Workshop </a:t>
            </a:r>
            <a:r>
              <a:rPr lang="pt-BR" dirty="0" err="1"/>
              <a:t>with</a:t>
            </a:r>
            <a:r>
              <a:rPr lang="pt-BR" dirty="0"/>
              <a:t> </a:t>
            </a:r>
            <a:r>
              <a:rPr lang="pt-BR" dirty="0" err="1"/>
              <a:t>Ticuna</a:t>
            </a:r>
            <a:r>
              <a:rPr lang="pt-BR" dirty="0"/>
              <a:t> </a:t>
            </a:r>
            <a:r>
              <a:rPr lang="pt-BR" dirty="0" err="1" smtClean="0"/>
              <a:t>people</a:t>
            </a:r>
            <a:r>
              <a:rPr lang="pt-BR" dirty="0" smtClean="0"/>
              <a:t> </a:t>
            </a:r>
            <a:r>
              <a:rPr lang="pt-BR" dirty="0"/>
              <a:t>for </a:t>
            </a:r>
            <a:r>
              <a:rPr lang="pt-BR" dirty="0" err="1" smtClean="0"/>
              <a:t>elaboration</a:t>
            </a:r>
            <a:r>
              <a:rPr lang="pt-BR" dirty="0" smtClean="0"/>
              <a:t> </a:t>
            </a:r>
            <a:r>
              <a:rPr lang="pt-BR" dirty="0" err="1"/>
              <a:t>of</a:t>
            </a:r>
            <a:r>
              <a:rPr lang="pt-BR" dirty="0"/>
              <a:t> </a:t>
            </a:r>
            <a:r>
              <a:rPr lang="pt-BR" dirty="0" err="1"/>
              <a:t>educational</a:t>
            </a:r>
            <a:r>
              <a:rPr lang="pt-BR" dirty="0"/>
              <a:t> material ( </a:t>
            </a:r>
            <a:r>
              <a:rPr lang="pt-BR" dirty="0" smtClean="0"/>
              <a:t>BR </a:t>
            </a:r>
            <a:r>
              <a:rPr lang="pt-BR" dirty="0" err="1" smtClean="0"/>
              <a:t>MoH</a:t>
            </a:r>
            <a:r>
              <a:rPr lang="pt-BR" dirty="0"/>
              <a:t>/</a:t>
            </a:r>
            <a:r>
              <a:rPr lang="pt-BR" dirty="0" smtClean="0"/>
              <a:t>UNESCO; May 2019)</a:t>
            </a:r>
            <a:endParaRPr lang="pt-BR" dirty="0"/>
          </a:p>
          <a:p>
            <a:endParaRPr lang="pt-BR" dirty="0"/>
          </a:p>
        </p:txBody>
      </p:sp>
    </p:spTree>
    <p:extLst>
      <p:ext uri="{BB962C8B-B14F-4D97-AF65-F5344CB8AC3E}">
        <p14:creationId xmlns:p14="http://schemas.microsoft.com/office/powerpoint/2010/main" val="3320096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4" y="64159"/>
            <a:ext cx="5281685" cy="923968"/>
          </a:xfrm>
        </p:spPr>
        <p:txBody>
          <a:bodyPr>
            <a:normAutofit/>
          </a:bodyPr>
          <a:lstStyle/>
          <a:p>
            <a:r>
              <a:rPr lang="pt-BR" dirty="0"/>
              <a:t>The Social </a:t>
            </a:r>
            <a:r>
              <a:rPr lang="en-US" dirty="0"/>
              <a:t>Body</a:t>
            </a:r>
          </a:p>
        </p:txBody>
      </p:sp>
      <p:pic>
        <p:nvPicPr>
          <p:cNvPr id="6" name="Content Placeholder 3"/>
          <p:cNvPicPr>
            <a:picLocks noGrp="1" noChangeAspect="1"/>
          </p:cNvPicPr>
          <p:nvPr>
            <p:ph idx="1"/>
          </p:nvPr>
        </p:nvPicPr>
        <p:blipFill>
          <a:blip r:embed="rId3"/>
          <a:srcRect l="-85404" r="-85404"/>
          <a:stretch>
            <a:fillRect/>
          </a:stretch>
        </p:blipFill>
        <p:spPr>
          <a:xfrm>
            <a:off x="3484892" y="64159"/>
            <a:ext cx="10994040" cy="6046299"/>
          </a:xfrm>
        </p:spPr>
      </p:pic>
      <p:sp>
        <p:nvSpPr>
          <p:cNvPr id="3" name="TextBox 2"/>
          <p:cNvSpPr txBox="1"/>
          <p:nvPr/>
        </p:nvSpPr>
        <p:spPr>
          <a:xfrm>
            <a:off x="488974" y="1809750"/>
            <a:ext cx="4937125" cy="1938992"/>
          </a:xfrm>
          <a:prstGeom prst="rect">
            <a:avLst/>
          </a:prstGeom>
          <a:noFill/>
        </p:spPr>
        <p:txBody>
          <a:bodyPr wrap="square" rtlCol="0">
            <a:spAutoFit/>
          </a:bodyPr>
          <a:lstStyle/>
          <a:p>
            <a:r>
              <a:rPr lang="en-US" sz="2000" dirty="0" smtClean="0"/>
              <a:t>The </a:t>
            </a:r>
            <a:r>
              <a:rPr lang="en-US" sz="2000" dirty="0" err="1" smtClean="0"/>
              <a:t>Ticuna</a:t>
            </a:r>
            <a:r>
              <a:rPr lang="en-US" sz="2000" dirty="0" smtClean="0"/>
              <a:t> people are the largest Indigenous ethnic group in Brazil. </a:t>
            </a:r>
          </a:p>
          <a:p>
            <a:endParaRPr lang="en-US" sz="2000" dirty="0" smtClean="0"/>
          </a:p>
          <a:p>
            <a:r>
              <a:rPr lang="en-US" sz="2000" dirty="0" smtClean="0"/>
              <a:t>This a  social representation of their perception as Indigenous people living in large urban areas. </a:t>
            </a:r>
            <a:endParaRPr lang="en-US" sz="2000" dirty="0"/>
          </a:p>
        </p:txBody>
      </p:sp>
      <p:sp>
        <p:nvSpPr>
          <p:cNvPr id="4" name="TextBox 3"/>
          <p:cNvSpPr txBox="1"/>
          <p:nvPr/>
        </p:nvSpPr>
        <p:spPr>
          <a:xfrm>
            <a:off x="144414" y="5510293"/>
            <a:ext cx="5761086" cy="861774"/>
          </a:xfrm>
          <a:prstGeom prst="rect">
            <a:avLst/>
          </a:prstGeom>
          <a:noFill/>
        </p:spPr>
        <p:txBody>
          <a:bodyPr wrap="square" rtlCol="0">
            <a:spAutoFit/>
          </a:bodyPr>
          <a:lstStyle/>
          <a:p>
            <a:r>
              <a:rPr lang="pt-BR" sz="1600" dirty="0" err="1"/>
              <a:t>Source</a:t>
            </a:r>
            <a:r>
              <a:rPr lang="pt-BR" sz="1600" dirty="0"/>
              <a:t>: </a:t>
            </a:r>
            <a:r>
              <a:rPr lang="pt-BR" sz="1600" dirty="0" err="1"/>
              <a:t>Drawings</a:t>
            </a:r>
            <a:r>
              <a:rPr lang="pt-BR" sz="1600" dirty="0"/>
              <a:t> </a:t>
            </a:r>
            <a:r>
              <a:rPr lang="pt-BR" sz="1600" dirty="0" err="1"/>
              <a:t>from</a:t>
            </a:r>
            <a:r>
              <a:rPr lang="pt-BR" sz="1600" dirty="0"/>
              <a:t> a Workshop </a:t>
            </a:r>
            <a:r>
              <a:rPr lang="pt-BR" sz="1600" dirty="0" err="1"/>
              <a:t>with</a:t>
            </a:r>
            <a:r>
              <a:rPr lang="pt-BR" sz="1600" dirty="0"/>
              <a:t> </a:t>
            </a:r>
            <a:r>
              <a:rPr lang="pt-BR" sz="1600" dirty="0" err="1"/>
              <a:t>Ticuna</a:t>
            </a:r>
            <a:r>
              <a:rPr lang="pt-BR" sz="1600" dirty="0"/>
              <a:t> </a:t>
            </a:r>
            <a:r>
              <a:rPr lang="pt-BR" sz="1600" dirty="0" err="1" smtClean="0"/>
              <a:t>people</a:t>
            </a:r>
            <a:r>
              <a:rPr lang="pt-BR" sz="1600" dirty="0" smtClean="0"/>
              <a:t> </a:t>
            </a:r>
            <a:r>
              <a:rPr lang="pt-BR" sz="1600" dirty="0"/>
              <a:t>for </a:t>
            </a:r>
            <a:r>
              <a:rPr lang="pt-BR" sz="1600" dirty="0" smtClean="0"/>
              <a:t> </a:t>
            </a:r>
            <a:r>
              <a:rPr lang="pt-BR" sz="1600" dirty="0" err="1"/>
              <a:t>elaboration</a:t>
            </a:r>
            <a:r>
              <a:rPr lang="pt-BR" sz="1600" dirty="0"/>
              <a:t> </a:t>
            </a:r>
            <a:r>
              <a:rPr lang="pt-BR" sz="1600" dirty="0" err="1"/>
              <a:t>of</a:t>
            </a:r>
            <a:r>
              <a:rPr lang="pt-BR" sz="1600" dirty="0"/>
              <a:t> </a:t>
            </a:r>
            <a:r>
              <a:rPr lang="pt-BR" sz="1600" dirty="0" err="1"/>
              <a:t>educational</a:t>
            </a:r>
            <a:r>
              <a:rPr lang="pt-BR" sz="1600" dirty="0"/>
              <a:t> material ( BR </a:t>
            </a:r>
            <a:r>
              <a:rPr lang="pt-BR" sz="1600" dirty="0" err="1"/>
              <a:t>MoH</a:t>
            </a:r>
            <a:r>
              <a:rPr lang="pt-BR" sz="1600" dirty="0"/>
              <a:t>/</a:t>
            </a:r>
            <a:r>
              <a:rPr lang="pt-BR" sz="1600" dirty="0" smtClean="0"/>
              <a:t>UNESCO;2019)</a:t>
            </a:r>
            <a:endParaRPr lang="pt-BR" sz="1600" dirty="0"/>
          </a:p>
          <a:p>
            <a:endParaRPr lang="pt-BR" dirty="0"/>
          </a:p>
        </p:txBody>
      </p:sp>
    </p:spTree>
    <p:extLst>
      <p:ext uri="{BB962C8B-B14F-4D97-AF65-F5344CB8AC3E}">
        <p14:creationId xmlns:p14="http://schemas.microsoft.com/office/powerpoint/2010/main" val="245162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285" y="2616290"/>
            <a:ext cx="5281685" cy="923968"/>
          </a:xfrm>
        </p:spPr>
        <p:txBody>
          <a:bodyPr>
            <a:noAutofit/>
          </a:bodyPr>
          <a:lstStyle/>
          <a:p>
            <a:r>
              <a:rPr lang="pt-BR" sz="6600" dirty="0"/>
              <a:t>HIV DATA</a:t>
            </a:r>
            <a:endParaRPr lang="en-US" sz="6600" dirty="0"/>
          </a:p>
        </p:txBody>
      </p:sp>
    </p:spTree>
    <p:extLst>
      <p:ext uri="{BB962C8B-B14F-4D97-AF65-F5344CB8AC3E}">
        <p14:creationId xmlns:p14="http://schemas.microsoft.com/office/powerpoint/2010/main" val="2844295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381699" cy="741361"/>
          </a:xfrm>
        </p:spPr>
        <p:txBody>
          <a:bodyPr/>
          <a:lstStyle/>
          <a:p>
            <a:r>
              <a:rPr lang="pt-BR" dirty="0" smtClean="0"/>
              <a:t>HIV </a:t>
            </a:r>
            <a:r>
              <a:rPr lang="pt-BR" dirty="0" err="1" smtClean="0"/>
              <a:t>and</a:t>
            </a:r>
            <a:r>
              <a:rPr lang="pt-BR" dirty="0" smtClean="0"/>
              <a:t> </a:t>
            </a:r>
            <a:r>
              <a:rPr lang="pt-BR" dirty="0" err="1" smtClean="0"/>
              <a:t>Syphilis</a:t>
            </a:r>
            <a:endParaRPr lang="pt-BR" dirty="0"/>
          </a:p>
        </p:txBody>
      </p:sp>
      <p:sp>
        <p:nvSpPr>
          <p:cNvPr id="3" name="Content Placeholder 2"/>
          <p:cNvSpPr>
            <a:spLocks noGrp="1"/>
          </p:cNvSpPr>
          <p:nvPr>
            <p:ph idx="1"/>
          </p:nvPr>
        </p:nvSpPr>
        <p:spPr>
          <a:xfrm>
            <a:off x="609600" y="1016000"/>
            <a:ext cx="10972800" cy="5110165"/>
          </a:xfrm>
        </p:spPr>
        <p:txBody>
          <a:bodyPr>
            <a:normAutofit fontScale="62500" lnSpcReduction="20000"/>
          </a:bodyPr>
          <a:lstStyle/>
          <a:p>
            <a:pPr marL="0" indent="0">
              <a:buNone/>
            </a:pPr>
            <a:r>
              <a:rPr lang="en-US" sz="3400" dirty="0" smtClean="0">
                <a:solidFill>
                  <a:schemeClr val="tx1"/>
                </a:solidFill>
              </a:rPr>
              <a:t>A study conducted by </a:t>
            </a:r>
            <a:r>
              <a:rPr lang="en-US" sz="3400" u="sng" dirty="0" err="1" smtClean="0">
                <a:solidFill>
                  <a:schemeClr val="tx1"/>
                </a:solidFill>
              </a:rPr>
              <a:t>Benzaken</a:t>
            </a:r>
            <a:r>
              <a:rPr lang="en-US" sz="3400" u="sng" dirty="0" smtClean="0">
                <a:solidFill>
                  <a:schemeClr val="tx1"/>
                </a:solidFill>
              </a:rPr>
              <a:t> et al.</a:t>
            </a:r>
            <a:r>
              <a:rPr lang="en-US" sz="3400" dirty="0" smtClean="0">
                <a:solidFill>
                  <a:schemeClr val="tx1"/>
                </a:solidFill>
              </a:rPr>
              <a:t>,(2017) in nine indigenous health districts of the Brazilian Amazon estimated prevalence for both HIV and Syphilis. </a:t>
            </a:r>
          </a:p>
          <a:p>
            <a:pPr marL="0" indent="0">
              <a:buNone/>
            </a:pPr>
            <a:r>
              <a:rPr lang="en-US" sz="3400" dirty="0" smtClean="0">
                <a:solidFill>
                  <a:schemeClr val="tx1"/>
                </a:solidFill>
              </a:rPr>
              <a:t>45,967 indigenous people were tested, the mean age was 22.5 years (standard deviation: 9.2), and 56.5% of the population were female. </a:t>
            </a:r>
          </a:p>
          <a:p>
            <a:pPr marL="0" indent="0">
              <a:buNone/>
            </a:pPr>
            <a:r>
              <a:rPr lang="en-US" sz="3400" dirty="0" smtClean="0">
                <a:solidFill>
                  <a:schemeClr val="tx1"/>
                </a:solidFill>
              </a:rPr>
              <a:t>Overall HIV prevalence was 0.13% (57/43,221), and for syphilis 1.82% (745/40,934). </a:t>
            </a:r>
          </a:p>
          <a:p>
            <a:pPr marL="0" indent="0">
              <a:buNone/>
            </a:pPr>
            <a:endParaRPr lang="en-US" sz="3400" dirty="0" smtClean="0">
              <a:solidFill>
                <a:schemeClr val="tx1"/>
              </a:solidFill>
            </a:endParaRPr>
          </a:p>
          <a:p>
            <a:pPr marL="0" indent="0">
              <a:buNone/>
            </a:pPr>
            <a:r>
              <a:rPr lang="en-US" sz="3400" dirty="0" smtClean="0">
                <a:solidFill>
                  <a:schemeClr val="tx1"/>
                </a:solidFill>
              </a:rPr>
              <a:t>HIV prevalence in men was 0.16</a:t>
            </a:r>
            <a:r>
              <a:rPr lang="en-US" sz="3400" dirty="0">
                <a:solidFill>
                  <a:schemeClr val="tx1"/>
                </a:solidFill>
              </a:rPr>
              <a:t>%</a:t>
            </a:r>
            <a:r>
              <a:rPr lang="en-US" sz="3400" dirty="0" smtClean="0">
                <a:solidFill>
                  <a:schemeClr val="tx1"/>
                </a:solidFill>
              </a:rPr>
              <a:t>, in women 0.11, and for pregnant women 0.07%, </a:t>
            </a:r>
          </a:p>
          <a:p>
            <a:pPr marL="0" indent="0">
              <a:buNone/>
            </a:pPr>
            <a:r>
              <a:rPr lang="en-US" sz="3400" dirty="0" smtClean="0">
                <a:solidFill>
                  <a:schemeClr val="tx1"/>
                </a:solidFill>
              </a:rPr>
              <a:t>Syphilis in men 2.23%, women 1.51%, and pregnant women 1.52%, </a:t>
            </a:r>
          </a:p>
          <a:p>
            <a:pPr marL="0" indent="0">
              <a:buNone/>
            </a:pPr>
            <a:r>
              <a:rPr lang="en-US" sz="3400" dirty="0" smtClean="0">
                <a:solidFill>
                  <a:schemeClr val="tx1"/>
                </a:solidFill>
              </a:rPr>
              <a:t>The district Vale do Javari had the highest prevalence of both infections (HIV: 3.38%, syphilis: 1.39%).</a:t>
            </a:r>
          </a:p>
          <a:p>
            <a:pPr marL="0" indent="0">
              <a:buNone/>
            </a:pPr>
            <a:endParaRPr lang="en-US" sz="3400" u="sng" dirty="0" smtClean="0">
              <a:solidFill>
                <a:schemeClr val="tx1"/>
              </a:solidFill>
            </a:endParaRPr>
          </a:p>
          <a:p>
            <a:pPr marL="0" indent="0">
              <a:buNone/>
            </a:pPr>
            <a:r>
              <a:rPr lang="en-US" sz="3400" dirty="0" smtClean="0">
                <a:solidFill>
                  <a:schemeClr val="tx1"/>
                </a:solidFill>
              </a:rPr>
              <a:t>The study also showed that contextual factors such as poverty, contact with the larger society- mobility, violence and lack of health services affected these outcomes. </a:t>
            </a:r>
          </a:p>
          <a:p>
            <a:pPr marL="0" indent="0">
              <a:buNone/>
            </a:pPr>
            <a:endParaRPr lang="en-US" sz="3400" u="sng" dirty="0" smtClean="0">
              <a:solidFill>
                <a:schemeClr val="tx1"/>
              </a:solidFill>
            </a:endParaRPr>
          </a:p>
          <a:p>
            <a:pPr marL="0" indent="0">
              <a:buNone/>
            </a:pPr>
            <a:endParaRPr lang="en-US" sz="2800" u="sng" dirty="0" smtClean="0">
              <a:solidFill>
                <a:schemeClr val="tx1"/>
              </a:solidFill>
            </a:endParaRPr>
          </a:p>
          <a:p>
            <a:pPr marL="0" indent="0">
              <a:buNone/>
            </a:pPr>
            <a:r>
              <a:rPr lang="en-US" sz="2800" u="sng" dirty="0" err="1" smtClean="0">
                <a:solidFill>
                  <a:schemeClr val="tx1"/>
                </a:solidFill>
              </a:rPr>
              <a:t>Benzaken</a:t>
            </a:r>
            <a:r>
              <a:rPr lang="en-US" sz="2800" u="sng" dirty="0" smtClean="0">
                <a:solidFill>
                  <a:schemeClr val="tx1"/>
                </a:solidFill>
              </a:rPr>
              <a:t>, A., et al “HIV and syphilis in the context of community vulnerability among indigenous people in the Brazilian Amazon”. </a:t>
            </a:r>
            <a:r>
              <a:rPr lang="en-US" sz="2800" b="1" u="sng" dirty="0" smtClean="0">
                <a:solidFill>
                  <a:schemeClr val="tx1"/>
                </a:solidFill>
              </a:rPr>
              <a:t>International Journal for Equity in Health (2017) 16:92.</a:t>
            </a:r>
          </a:p>
          <a:p>
            <a:pPr marL="0" indent="0">
              <a:buNone/>
            </a:pPr>
            <a:endParaRPr lang="en-US" dirty="0"/>
          </a:p>
        </p:txBody>
      </p:sp>
    </p:spTree>
    <p:extLst>
      <p:ext uri="{BB962C8B-B14F-4D97-AF65-F5344CB8AC3E}">
        <p14:creationId xmlns:p14="http://schemas.microsoft.com/office/powerpoint/2010/main" val="2939945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5093" y="1296"/>
            <a:ext cx="10711602" cy="1162051"/>
          </a:xfrm>
        </p:spPr>
        <p:txBody>
          <a:bodyPr>
            <a:normAutofit/>
          </a:bodyPr>
          <a:lstStyle/>
          <a:p>
            <a:r>
              <a:rPr lang="en-US" dirty="0"/>
              <a:t> </a:t>
            </a:r>
            <a:r>
              <a:rPr lang="en-US" sz="2800" dirty="0"/>
              <a:t>HIV treatment cascade based on PLHIV linked to health services, </a:t>
            </a:r>
            <a:r>
              <a:rPr lang="en-US" sz="2800" u="sng" dirty="0"/>
              <a:t>by self-reported race/skin color</a:t>
            </a:r>
            <a:r>
              <a:rPr lang="en-US" sz="2800" dirty="0"/>
              <a:t>. </a:t>
            </a:r>
            <a:r>
              <a:rPr lang="en-US" sz="2800" dirty="0" smtClean="0"/>
              <a:t> Brazil</a:t>
            </a:r>
            <a:r>
              <a:rPr lang="en-US" sz="2800" dirty="0"/>
              <a:t>, 2018</a:t>
            </a:r>
          </a:p>
        </p:txBody>
      </p:sp>
      <p:graphicFrame>
        <p:nvGraphicFramePr>
          <p:cNvPr id="9" name="Gráfico 3"/>
          <p:cNvGraphicFramePr>
            <a:graphicFrameLocks noGrp="1"/>
          </p:cNvGraphicFramePr>
          <p:nvPr>
            <p:extLst>
              <p:ext uri="{D42A27DB-BD31-4B8C-83A1-F6EECF244321}">
                <p14:modId xmlns:p14="http://schemas.microsoft.com/office/powerpoint/2010/main" val="3049577869"/>
              </p:ext>
            </p:extLst>
          </p:nvPr>
        </p:nvGraphicFramePr>
        <p:xfrm>
          <a:off x="19384" y="1340768"/>
          <a:ext cx="11772282" cy="5517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2749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6"/>
          <p:cNvGraphicFramePr>
            <a:graphicFrameLocks noGrp="1"/>
          </p:cNvGraphicFramePr>
          <p:nvPr>
            <p:extLst>
              <p:ext uri="{D42A27DB-BD31-4B8C-83A1-F6EECF244321}">
                <p14:modId xmlns:p14="http://schemas.microsoft.com/office/powerpoint/2010/main" val="4169808135"/>
              </p:ext>
            </p:extLst>
          </p:nvPr>
        </p:nvGraphicFramePr>
        <p:xfrm>
          <a:off x="304800" y="1163348"/>
          <a:ext cx="10604499" cy="4991792"/>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3"/>
          <p:cNvSpPr>
            <a:spLocks noGrp="1"/>
          </p:cNvSpPr>
          <p:nvPr>
            <p:ph type="title"/>
          </p:nvPr>
        </p:nvSpPr>
        <p:spPr>
          <a:xfrm>
            <a:off x="304800" y="1296"/>
            <a:ext cx="11469857" cy="1162051"/>
          </a:xfrm>
        </p:spPr>
        <p:txBody>
          <a:bodyPr>
            <a:normAutofit/>
          </a:bodyPr>
          <a:lstStyle/>
          <a:p>
            <a:r>
              <a:rPr lang="en-US" sz="1600" dirty="0"/>
              <a:t> </a:t>
            </a:r>
            <a:r>
              <a:rPr lang="en-US" sz="2800" dirty="0" smtClean="0"/>
              <a:t>Proportion </a:t>
            </a:r>
            <a:r>
              <a:rPr lang="en-US" sz="2800" dirty="0"/>
              <a:t>of PLHIV 18 and older,  with first CD4 lower than 200 cells/mm3, at public health facility, by skin </a:t>
            </a:r>
            <a:r>
              <a:rPr lang="en-US" sz="2800" dirty="0" smtClean="0"/>
              <a:t>color/race</a:t>
            </a:r>
            <a:r>
              <a:rPr lang="en-US" sz="2800" dirty="0"/>
              <a:t>.  Brazil, 2009-2019*</a:t>
            </a:r>
          </a:p>
        </p:txBody>
      </p:sp>
    </p:spTree>
    <p:extLst>
      <p:ext uri="{BB962C8B-B14F-4D97-AF65-F5344CB8AC3E}">
        <p14:creationId xmlns:p14="http://schemas.microsoft.com/office/powerpoint/2010/main" val="3437659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noGrp="1"/>
          </p:cNvGraphicFramePr>
          <p:nvPr>
            <p:extLst>
              <p:ext uri="{D42A27DB-BD31-4B8C-83A1-F6EECF244321}">
                <p14:modId xmlns:p14="http://schemas.microsoft.com/office/powerpoint/2010/main" val="3598075467"/>
              </p:ext>
            </p:extLst>
          </p:nvPr>
        </p:nvGraphicFramePr>
        <p:xfrm>
          <a:off x="388544" y="1195754"/>
          <a:ext cx="11102349" cy="4744134"/>
        </p:xfrm>
        <a:graphic>
          <a:graphicData uri="http://schemas.openxmlformats.org/drawingml/2006/chart">
            <c:chart xmlns:c="http://schemas.openxmlformats.org/drawingml/2006/chart" xmlns:r="http://schemas.openxmlformats.org/officeDocument/2006/relationships" r:id="rId3"/>
          </a:graphicData>
        </a:graphic>
      </p:graphicFrame>
      <p:sp>
        <p:nvSpPr>
          <p:cNvPr id="8" name="CaixaDeTexto 5"/>
          <p:cNvSpPr txBox="1"/>
          <p:nvPr/>
        </p:nvSpPr>
        <p:spPr>
          <a:xfrm>
            <a:off x="-5156" y="6108700"/>
            <a:ext cx="2126056" cy="430887"/>
          </a:xfrm>
          <a:prstGeom prst="rect">
            <a:avLst/>
          </a:prstGeom>
          <a:noFill/>
        </p:spPr>
        <p:txBody>
          <a:bodyPr wrap="square" rtlCol="0">
            <a:spAutoFit/>
          </a:bodyPr>
          <a:lstStyle/>
          <a:p>
            <a:r>
              <a:rPr lang="en-US" sz="1100" dirty="0"/>
              <a:t>Fonte: </a:t>
            </a:r>
            <a:r>
              <a:rPr lang="en-US" sz="1100" dirty="0" smtClean="0"/>
              <a:t>MS/SVS/DCCI.</a:t>
            </a:r>
            <a:endParaRPr lang="pt-BR" sz="1100" dirty="0"/>
          </a:p>
          <a:p>
            <a:r>
              <a:rPr lang="pt-BR" sz="1100" dirty="0" smtClean="0"/>
              <a:t>(*) Dados até 30/06/2019.</a:t>
            </a:r>
            <a:endParaRPr lang="pt-BR" sz="1100" dirty="0"/>
          </a:p>
        </p:txBody>
      </p:sp>
      <p:sp>
        <p:nvSpPr>
          <p:cNvPr id="2" name="Title 1"/>
          <p:cNvSpPr>
            <a:spLocks noGrp="1"/>
          </p:cNvSpPr>
          <p:nvPr>
            <p:ph type="title"/>
          </p:nvPr>
        </p:nvSpPr>
        <p:spPr>
          <a:xfrm>
            <a:off x="534572" y="0"/>
            <a:ext cx="11226019" cy="1162051"/>
          </a:xfrm>
        </p:spPr>
        <p:txBody>
          <a:bodyPr>
            <a:normAutofit/>
          </a:bodyPr>
          <a:lstStyle/>
          <a:p>
            <a:r>
              <a:rPr lang="en-US" sz="3200" dirty="0"/>
              <a:t>Proportion of PLHIV ≥ 18 who initiated ART with CD4 ≥ 500 </a:t>
            </a:r>
            <a:r>
              <a:rPr lang="en-US" sz="3200" dirty="0" err="1"/>
              <a:t>cel</a:t>
            </a:r>
            <a:r>
              <a:rPr lang="en-US" sz="3200" dirty="0"/>
              <a:t>/mm³ by race/skin color, by starting year. </a:t>
            </a:r>
            <a:r>
              <a:rPr lang="pt-BR" sz="3200" dirty="0"/>
              <a:t>Brazil, 2009-2019</a:t>
            </a:r>
            <a:r>
              <a:rPr lang="pt-BR" sz="3200" dirty="0" smtClean="0"/>
              <a:t>*</a:t>
            </a:r>
            <a:endParaRPr lang="en-US" sz="3200" dirty="0"/>
          </a:p>
        </p:txBody>
      </p:sp>
    </p:spTree>
    <p:extLst>
      <p:ext uri="{BB962C8B-B14F-4D97-AF65-F5344CB8AC3E}">
        <p14:creationId xmlns:p14="http://schemas.microsoft.com/office/powerpoint/2010/main" val="951366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5"/>
          <p:cNvSpPr txBox="1"/>
          <p:nvPr/>
        </p:nvSpPr>
        <p:spPr>
          <a:xfrm>
            <a:off x="-5156" y="6108700"/>
            <a:ext cx="2126056" cy="430887"/>
          </a:xfrm>
          <a:prstGeom prst="rect">
            <a:avLst/>
          </a:prstGeom>
          <a:noFill/>
        </p:spPr>
        <p:txBody>
          <a:bodyPr wrap="square" rtlCol="0">
            <a:spAutoFit/>
          </a:bodyPr>
          <a:lstStyle/>
          <a:p>
            <a:r>
              <a:rPr lang="en-US" sz="1100" dirty="0"/>
              <a:t>Fonte: </a:t>
            </a:r>
            <a:r>
              <a:rPr lang="en-US" sz="1100" dirty="0" smtClean="0"/>
              <a:t>MS/SVS/DCCI.</a:t>
            </a:r>
            <a:endParaRPr lang="pt-BR" sz="1100" dirty="0"/>
          </a:p>
          <a:p>
            <a:r>
              <a:rPr lang="pt-BR" sz="1100" dirty="0" smtClean="0"/>
              <a:t>(*) Dados até 30/06/2019.</a:t>
            </a:r>
            <a:endParaRPr lang="pt-BR" sz="1100" dirty="0"/>
          </a:p>
        </p:txBody>
      </p:sp>
      <p:graphicFrame>
        <p:nvGraphicFramePr>
          <p:cNvPr id="6" name="Gráfico 4"/>
          <p:cNvGraphicFramePr>
            <a:graphicFrameLocks noGrp="1"/>
          </p:cNvGraphicFramePr>
          <p:nvPr>
            <p:extLst>
              <p:ext uri="{D42A27DB-BD31-4B8C-83A1-F6EECF244321}">
                <p14:modId xmlns:p14="http://schemas.microsoft.com/office/powerpoint/2010/main" val="3912536644"/>
              </p:ext>
            </p:extLst>
          </p:nvPr>
        </p:nvGraphicFramePr>
        <p:xfrm>
          <a:off x="-5157" y="1435101"/>
          <a:ext cx="11876591" cy="46959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07964" y="0"/>
            <a:ext cx="11463470" cy="1435101"/>
          </a:xfrm>
        </p:spPr>
        <p:txBody>
          <a:bodyPr>
            <a:noAutofit/>
          </a:bodyPr>
          <a:lstStyle/>
          <a:p>
            <a:r>
              <a:rPr lang="en-US" sz="3200" dirty="0"/>
              <a:t>Proportion of PLHIV  ≥</a:t>
            </a:r>
            <a:r>
              <a:rPr lang="en-US" sz="3200" dirty="0" smtClean="0"/>
              <a:t>18y</a:t>
            </a:r>
            <a:r>
              <a:rPr lang="en-US" sz="3200" dirty="0"/>
              <a:t>r</a:t>
            </a:r>
            <a:r>
              <a:rPr lang="en-US" sz="3200" dirty="0" smtClean="0"/>
              <a:t>.</a:t>
            </a:r>
            <a:r>
              <a:rPr lang="en-US" sz="3200" dirty="0"/>
              <a:t>, on ART for at least six months, with </a:t>
            </a:r>
            <a:r>
              <a:rPr lang="en-US" sz="3200" dirty="0" err="1" smtClean="0"/>
              <a:t>ViralLoad</a:t>
            </a:r>
            <a:r>
              <a:rPr lang="en-US" sz="3200" dirty="0" smtClean="0"/>
              <a:t> </a:t>
            </a:r>
            <a:r>
              <a:rPr lang="en-US" sz="3200" dirty="0"/>
              <a:t>&lt;1.000 copies/mL, by race/skin color, by year of VL sample. </a:t>
            </a:r>
            <a:r>
              <a:rPr lang="pt-BR" sz="3200" dirty="0"/>
              <a:t>Brazil, 2009-2019</a:t>
            </a:r>
            <a:r>
              <a:rPr lang="en-US" sz="3200" dirty="0"/>
              <a:t>*</a:t>
            </a:r>
          </a:p>
        </p:txBody>
      </p:sp>
    </p:spTree>
    <p:extLst>
      <p:ext uri="{BB962C8B-B14F-4D97-AF65-F5344CB8AC3E}">
        <p14:creationId xmlns:p14="http://schemas.microsoft.com/office/powerpoint/2010/main" val="316497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958" y="1706793"/>
            <a:ext cx="10363200" cy="1470025"/>
          </a:xfrm>
        </p:spPr>
        <p:txBody>
          <a:bodyPr/>
          <a:lstStyle/>
          <a:p>
            <a:r>
              <a:rPr lang="en-US" dirty="0" smtClean="0"/>
              <a:t>HIV Among Indigenous Populations in Brazil: how to overcome data gaps</a:t>
            </a:r>
            <a:endParaRPr lang="en-US" dirty="0"/>
          </a:p>
        </p:txBody>
      </p:sp>
      <p:sp>
        <p:nvSpPr>
          <p:cNvPr id="3" name="Subtitle 2"/>
          <p:cNvSpPr>
            <a:spLocks noGrp="1"/>
          </p:cNvSpPr>
          <p:nvPr>
            <p:ph type="subTitle" idx="1"/>
          </p:nvPr>
        </p:nvSpPr>
        <p:spPr>
          <a:xfrm>
            <a:off x="3320570" y="3419544"/>
            <a:ext cx="4108930" cy="1327081"/>
          </a:xfrm>
        </p:spPr>
        <p:txBody>
          <a:bodyPr>
            <a:normAutofit fontScale="77500" lnSpcReduction="20000"/>
          </a:bodyPr>
          <a:lstStyle/>
          <a:p>
            <a:r>
              <a:rPr lang="en-GB" b="1" dirty="0">
                <a:solidFill>
                  <a:srgbClr val="FF0000"/>
                </a:solidFill>
              </a:rPr>
              <a:t>M. Cristina </a:t>
            </a:r>
            <a:r>
              <a:rPr lang="en-GB" b="1" dirty="0" smtClean="0">
                <a:solidFill>
                  <a:srgbClr val="FF0000"/>
                </a:solidFill>
              </a:rPr>
              <a:t>Pimenta</a:t>
            </a:r>
          </a:p>
          <a:p>
            <a:r>
              <a:rPr lang="en-GB" b="1" dirty="0" smtClean="0">
                <a:solidFill>
                  <a:srgbClr val="FF0000"/>
                </a:solidFill>
              </a:rPr>
              <a:t>HIV/AIDS/VH Coordination, DCCI/Brazilian Ministry of Health</a:t>
            </a:r>
            <a:r>
              <a:rPr lang="pt-BR" b="1" dirty="0" smtClean="0">
                <a:solidFill>
                  <a:srgbClr val="FF0000"/>
                </a:solidFill>
              </a:rPr>
              <a:t> </a:t>
            </a:r>
          </a:p>
          <a:p>
            <a:endParaRPr lang="en-GB" b="1" dirty="0" smtClean="0">
              <a:solidFill>
                <a:srgbClr val="FF0000"/>
              </a:solidFill>
            </a:endParaRPr>
          </a:p>
        </p:txBody>
      </p:sp>
      <p:sp>
        <p:nvSpPr>
          <p:cNvPr id="8" name="Subtitle 2"/>
          <p:cNvSpPr txBox="1">
            <a:spLocks/>
          </p:cNvSpPr>
          <p:nvPr/>
        </p:nvSpPr>
        <p:spPr>
          <a:xfrm>
            <a:off x="1249680" y="5710889"/>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smtClean="0">
                <a:solidFill>
                  <a:schemeClr val="tx1">
                    <a:lumMod val="85000"/>
                    <a:lumOff val="15000"/>
                  </a:schemeClr>
                </a:solidFill>
              </a:rPr>
              <a:t>Share your thoughts on this presentation with </a:t>
            </a:r>
            <a:r>
              <a:rPr lang="en-US" sz="2000" b="1" dirty="0" smtClean="0">
                <a:solidFill>
                  <a:srgbClr val="FF0000"/>
                </a:solidFill>
              </a:rPr>
              <a:t>#IAS2019</a:t>
            </a:r>
          </a:p>
        </p:txBody>
      </p:sp>
      <p:pic>
        <p:nvPicPr>
          <p:cNvPr id="7" name="Content Placeholder 3"/>
          <p:cNvPicPr>
            <a:picLocks noChangeAspect="1"/>
          </p:cNvPicPr>
          <p:nvPr/>
        </p:nvPicPr>
        <p:blipFill>
          <a:blip r:embed="rId3"/>
          <a:srcRect l="-18187" r="-18187"/>
          <a:stretch>
            <a:fillRect/>
          </a:stretch>
        </p:blipFill>
        <p:spPr>
          <a:xfrm>
            <a:off x="7554567" y="3200040"/>
            <a:ext cx="5297009" cy="2913151"/>
          </a:xfrm>
          <a:prstGeom prst="rect">
            <a:avLst/>
          </a:prstGeom>
        </p:spPr>
      </p:pic>
      <p:sp>
        <p:nvSpPr>
          <p:cNvPr id="9" name="TextBox 8"/>
          <p:cNvSpPr txBox="1"/>
          <p:nvPr/>
        </p:nvSpPr>
        <p:spPr>
          <a:xfrm>
            <a:off x="7554567" y="6113191"/>
            <a:ext cx="4937544" cy="646331"/>
          </a:xfrm>
          <a:prstGeom prst="rect">
            <a:avLst/>
          </a:prstGeom>
          <a:noFill/>
        </p:spPr>
        <p:txBody>
          <a:bodyPr wrap="square" rtlCol="0">
            <a:spAutoFit/>
          </a:bodyPr>
          <a:lstStyle/>
          <a:p>
            <a:r>
              <a:rPr lang="pt-BR" dirty="0" err="1" smtClean="0"/>
              <a:t>Chief</a:t>
            </a:r>
            <a:r>
              <a:rPr lang="pt-BR" dirty="0" smtClean="0"/>
              <a:t> </a:t>
            </a:r>
            <a:r>
              <a:rPr lang="pt-BR" dirty="0" err="1" smtClean="0"/>
              <a:t>Raoni</a:t>
            </a:r>
            <a:r>
              <a:rPr lang="pt-BR" dirty="0" smtClean="0"/>
              <a:t>, Caiapó People, Mato Grosso, Brazil, 1985.</a:t>
            </a:r>
            <a:endParaRPr lang="pt-BR" dirty="0"/>
          </a:p>
        </p:txBody>
      </p:sp>
      <p:sp>
        <p:nvSpPr>
          <p:cNvPr id="4" name="TextBox 3"/>
          <p:cNvSpPr txBox="1"/>
          <p:nvPr/>
        </p:nvSpPr>
        <p:spPr>
          <a:xfrm>
            <a:off x="214230" y="2616214"/>
            <a:ext cx="3106340" cy="3139321"/>
          </a:xfrm>
          <a:prstGeom prst="rect">
            <a:avLst/>
          </a:prstGeom>
          <a:noFill/>
        </p:spPr>
        <p:txBody>
          <a:bodyPr wrap="square" rtlCol="0">
            <a:spAutoFit/>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10" name="Picture 9" descr="ndios Karajás: RITUAL DE PASSAGEM DAS MULHERES DA INFÂNCIA A ADOL..."/>
          <p:cNvPicPr/>
          <p:nvPr/>
        </p:nvPicPr>
        <p:blipFill>
          <a:blip r:embed="rId4">
            <a:extLst>
              <a:ext uri="{28A0092B-C50C-407E-A947-70E740481C1C}">
                <a14:useLocalDpi xmlns:a14="http://schemas.microsoft.com/office/drawing/2010/main" val="0"/>
              </a:ext>
            </a:extLst>
          </a:blip>
          <a:srcRect/>
          <a:stretch>
            <a:fillRect/>
          </a:stretch>
        </p:blipFill>
        <p:spPr bwMode="auto">
          <a:xfrm>
            <a:off x="214230" y="2616214"/>
            <a:ext cx="2540000" cy="3615690"/>
          </a:xfrm>
          <a:prstGeom prst="rect">
            <a:avLst/>
          </a:prstGeom>
          <a:noFill/>
          <a:ln>
            <a:noFill/>
          </a:ln>
        </p:spPr>
      </p:pic>
      <p:sp>
        <p:nvSpPr>
          <p:cNvPr id="6" name="TextBox 5"/>
          <p:cNvSpPr txBox="1"/>
          <p:nvPr/>
        </p:nvSpPr>
        <p:spPr>
          <a:xfrm>
            <a:off x="0" y="6284631"/>
            <a:ext cx="3106340" cy="646331"/>
          </a:xfrm>
          <a:prstGeom prst="rect">
            <a:avLst/>
          </a:prstGeom>
          <a:noFill/>
        </p:spPr>
        <p:txBody>
          <a:bodyPr wrap="square" rtlCol="0">
            <a:spAutoFit/>
          </a:bodyPr>
          <a:lstStyle/>
          <a:p>
            <a:r>
              <a:rPr lang="pt-BR" dirty="0" err="1" smtClean="0"/>
              <a:t>Adolescent</a:t>
            </a:r>
            <a:r>
              <a:rPr lang="pt-BR" dirty="0" smtClean="0"/>
              <a:t> Girl, </a:t>
            </a:r>
            <a:r>
              <a:rPr lang="pt-BR" dirty="0" err="1" smtClean="0"/>
              <a:t>Karajá</a:t>
            </a:r>
            <a:r>
              <a:rPr lang="pt-BR" dirty="0" smtClean="0"/>
              <a:t> People, 2017.</a:t>
            </a:r>
            <a:endParaRPr lang="pt-BR" dirty="0"/>
          </a:p>
        </p:txBody>
      </p:sp>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285" y="2616290"/>
            <a:ext cx="5281685" cy="923968"/>
          </a:xfrm>
        </p:spPr>
        <p:txBody>
          <a:bodyPr>
            <a:noAutofit/>
          </a:bodyPr>
          <a:lstStyle/>
          <a:p>
            <a:r>
              <a:rPr lang="pt-BR" sz="6600" dirty="0" smtClean="0"/>
              <a:t>SEXUALITY</a:t>
            </a:r>
            <a:endParaRPr lang="en-US" sz="6600" dirty="0"/>
          </a:p>
        </p:txBody>
      </p:sp>
    </p:spTree>
    <p:extLst>
      <p:ext uri="{BB962C8B-B14F-4D97-AF65-F5344CB8AC3E}">
        <p14:creationId xmlns:p14="http://schemas.microsoft.com/office/powerpoint/2010/main" val="2630859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38" y="30662"/>
            <a:ext cx="4673087" cy="826588"/>
          </a:xfrm>
        </p:spPr>
        <p:txBody>
          <a:bodyPr>
            <a:normAutofit/>
          </a:bodyPr>
          <a:lstStyle/>
          <a:p>
            <a:r>
              <a:rPr lang="en-US" sz="3200" dirty="0" smtClean="0"/>
              <a:t>Sexuality and the </a:t>
            </a:r>
            <a:r>
              <a:rPr lang="en-US" sz="3200" dirty="0" err="1" smtClean="0"/>
              <a:t>Ticunas</a:t>
            </a:r>
            <a:endParaRPr lang="en-US" sz="3200" dirty="0"/>
          </a:p>
        </p:txBody>
      </p:sp>
      <p:sp>
        <p:nvSpPr>
          <p:cNvPr id="22" name="Content Placeholder 21"/>
          <p:cNvSpPr>
            <a:spLocks noGrp="1"/>
          </p:cNvSpPr>
          <p:nvPr>
            <p:ph idx="1"/>
          </p:nvPr>
        </p:nvSpPr>
        <p:spPr>
          <a:xfrm>
            <a:off x="200538" y="935536"/>
            <a:ext cx="5588000" cy="6589213"/>
          </a:xfrm>
        </p:spPr>
        <p:txBody>
          <a:bodyPr>
            <a:noAutofit/>
          </a:bodyPr>
          <a:lstStyle/>
          <a:p>
            <a:pPr marL="0" indent="0">
              <a:buNone/>
            </a:pPr>
            <a:r>
              <a:rPr lang="en-US" sz="1800" dirty="0" smtClean="0"/>
              <a:t>The </a:t>
            </a:r>
            <a:r>
              <a:rPr lang="en-US" sz="1800" dirty="0"/>
              <a:t>anthropological </a:t>
            </a:r>
            <a:r>
              <a:rPr lang="en-US" sz="1800" dirty="0" smtClean="0"/>
              <a:t>field </a:t>
            </a:r>
            <a:r>
              <a:rPr lang="en-US" sz="1800" dirty="0"/>
              <a:t>works the representation of gender </a:t>
            </a:r>
            <a:r>
              <a:rPr lang="en-US" sz="1800" dirty="0" smtClean="0"/>
              <a:t>for indigenous people by their </a:t>
            </a:r>
            <a:r>
              <a:rPr lang="en-US" sz="1800" dirty="0"/>
              <a:t>social division of </a:t>
            </a:r>
            <a:r>
              <a:rPr lang="en-US" sz="1800" dirty="0" smtClean="0"/>
              <a:t>labor. Those </a:t>
            </a:r>
            <a:r>
              <a:rPr lang="en-US" sz="1800" dirty="0"/>
              <a:t>men who feel and perceive themselves early as women are part of the group of women and vice versa, but there are different forms of acceptance. </a:t>
            </a:r>
            <a:endParaRPr lang="en-US" sz="1800" dirty="0" smtClean="0"/>
          </a:p>
          <a:p>
            <a:pPr marL="0" indent="0">
              <a:buNone/>
            </a:pPr>
            <a:endParaRPr lang="en-US" sz="1800" dirty="0" smtClean="0"/>
          </a:p>
          <a:p>
            <a:pPr marL="0" indent="0">
              <a:buNone/>
            </a:pPr>
            <a:r>
              <a:rPr lang="en-US" sz="1800" dirty="0" smtClean="0"/>
              <a:t>With the </a:t>
            </a:r>
            <a:r>
              <a:rPr lang="en-US" sz="1800" dirty="0" err="1" smtClean="0"/>
              <a:t>Ticuna</a:t>
            </a:r>
            <a:r>
              <a:rPr lang="en-US" sz="1800" dirty="0" smtClean="0"/>
              <a:t>, </a:t>
            </a:r>
            <a:r>
              <a:rPr lang="en-US" sz="1800" dirty="0"/>
              <a:t>i</a:t>
            </a:r>
            <a:r>
              <a:rPr lang="en-US" sz="1800" dirty="0" smtClean="0"/>
              <a:t>n villages closer to larger urban cities </a:t>
            </a:r>
            <a:r>
              <a:rPr lang="en-US" sz="1800" dirty="0"/>
              <a:t>the denial is more pronounced and there is more stigma and violence</a:t>
            </a:r>
            <a:r>
              <a:rPr lang="en-US" sz="1800" dirty="0" smtClean="0"/>
              <a:t>.</a:t>
            </a:r>
          </a:p>
          <a:p>
            <a:pPr marL="0" indent="0">
              <a:buNone/>
            </a:pPr>
            <a:r>
              <a:rPr lang="en-US" sz="1800" dirty="0" smtClean="0"/>
              <a:t>In distant </a:t>
            </a:r>
            <a:r>
              <a:rPr lang="en-US" sz="1800" dirty="0"/>
              <a:t>villages no denial action is observed and leaderships accept such conditions</a:t>
            </a:r>
            <a:r>
              <a:rPr lang="en-US" sz="1800" dirty="0" smtClean="0"/>
              <a:t>.</a:t>
            </a:r>
          </a:p>
          <a:p>
            <a:pPr marL="0" indent="0">
              <a:buNone/>
            </a:pPr>
            <a:endParaRPr lang="en-US" sz="1800" dirty="0" smtClean="0"/>
          </a:p>
          <a:p>
            <a:pPr marL="0" indent="0">
              <a:buNone/>
            </a:pPr>
            <a:r>
              <a:rPr lang="en-US" sz="1800" dirty="0" smtClean="0"/>
              <a:t>There is recognition of indigenous men who have sex with men and indigenous women that have sex with other women; and persons who are transgender/</a:t>
            </a:r>
            <a:r>
              <a:rPr lang="en-US" sz="1800" dirty="0" err="1" smtClean="0"/>
              <a:t>travestis</a:t>
            </a:r>
            <a:r>
              <a:rPr lang="en-US" sz="1800" dirty="0" smtClean="0"/>
              <a:t>, as illustrated during a workshop early 2019.  </a:t>
            </a:r>
            <a:endParaRPr lang="en-US" sz="1800" dirty="0"/>
          </a:p>
          <a:p>
            <a:pPr lvl="1"/>
            <a:endParaRPr lang="en-US" sz="1800" dirty="0"/>
          </a:p>
        </p:txBody>
      </p:sp>
      <p:pic>
        <p:nvPicPr>
          <p:cNvPr id="4" name="Content Placeholder 3"/>
          <p:cNvPicPr>
            <a:picLocks noChangeAspect="1"/>
          </p:cNvPicPr>
          <p:nvPr/>
        </p:nvPicPr>
        <p:blipFill>
          <a:blip r:embed="rId3"/>
          <a:srcRect l="-21530" r="-21530"/>
          <a:stretch>
            <a:fillRect/>
          </a:stretch>
        </p:blipFill>
        <p:spPr>
          <a:xfrm>
            <a:off x="4492625" y="353798"/>
            <a:ext cx="8927038" cy="5550095"/>
          </a:xfrm>
          <a:prstGeom prst="rect">
            <a:avLst/>
          </a:prstGeom>
        </p:spPr>
      </p:pic>
      <p:sp>
        <p:nvSpPr>
          <p:cNvPr id="3" name="TextBox 2"/>
          <p:cNvSpPr txBox="1"/>
          <p:nvPr/>
        </p:nvSpPr>
        <p:spPr>
          <a:xfrm>
            <a:off x="8325506" y="5903893"/>
            <a:ext cx="3866494" cy="1169551"/>
          </a:xfrm>
          <a:prstGeom prst="rect">
            <a:avLst/>
          </a:prstGeom>
          <a:noFill/>
        </p:spPr>
        <p:txBody>
          <a:bodyPr wrap="square" rtlCol="0">
            <a:spAutoFit/>
          </a:bodyPr>
          <a:lstStyle/>
          <a:p>
            <a:endParaRPr lang="pt-BR" sz="1400" dirty="0" smtClean="0"/>
          </a:p>
          <a:p>
            <a:r>
              <a:rPr lang="pt-BR" sz="1400" dirty="0" err="1" smtClean="0"/>
              <a:t>Source</a:t>
            </a:r>
            <a:r>
              <a:rPr lang="pt-BR" sz="1400" dirty="0"/>
              <a:t>: </a:t>
            </a:r>
            <a:r>
              <a:rPr lang="pt-BR" sz="1400" dirty="0" err="1"/>
              <a:t>Drawings</a:t>
            </a:r>
            <a:r>
              <a:rPr lang="pt-BR" sz="1400" dirty="0"/>
              <a:t> </a:t>
            </a:r>
            <a:r>
              <a:rPr lang="pt-BR" sz="1400" dirty="0" err="1"/>
              <a:t>from</a:t>
            </a:r>
            <a:r>
              <a:rPr lang="pt-BR" sz="1400" dirty="0"/>
              <a:t> a Workshop </a:t>
            </a:r>
            <a:r>
              <a:rPr lang="pt-BR" sz="1400" dirty="0" err="1"/>
              <a:t>with</a:t>
            </a:r>
            <a:r>
              <a:rPr lang="pt-BR" sz="1400" dirty="0"/>
              <a:t> </a:t>
            </a:r>
            <a:r>
              <a:rPr lang="pt-BR" sz="1400" dirty="0" err="1"/>
              <a:t>Ticuna</a:t>
            </a:r>
            <a:r>
              <a:rPr lang="pt-BR" sz="1400" dirty="0"/>
              <a:t> </a:t>
            </a:r>
            <a:r>
              <a:rPr lang="pt-BR" sz="1400" dirty="0" err="1" smtClean="0"/>
              <a:t>people</a:t>
            </a:r>
            <a:r>
              <a:rPr lang="pt-BR" sz="1400" dirty="0" smtClean="0"/>
              <a:t> for </a:t>
            </a:r>
            <a:r>
              <a:rPr lang="pt-BR" sz="1400" dirty="0" err="1" smtClean="0"/>
              <a:t>elaboration</a:t>
            </a:r>
            <a:r>
              <a:rPr lang="pt-BR" sz="1400" dirty="0" smtClean="0"/>
              <a:t> </a:t>
            </a:r>
            <a:r>
              <a:rPr lang="pt-BR" sz="1400" dirty="0" err="1"/>
              <a:t>of</a:t>
            </a:r>
            <a:r>
              <a:rPr lang="pt-BR" sz="1400" dirty="0"/>
              <a:t> </a:t>
            </a:r>
            <a:r>
              <a:rPr lang="pt-BR" sz="1400" dirty="0" err="1"/>
              <a:t>educational</a:t>
            </a:r>
            <a:r>
              <a:rPr lang="pt-BR" sz="1400" dirty="0"/>
              <a:t> material ( BR </a:t>
            </a:r>
            <a:r>
              <a:rPr lang="pt-BR" sz="1400" dirty="0" err="1"/>
              <a:t>MoH</a:t>
            </a:r>
            <a:r>
              <a:rPr lang="pt-BR" sz="1400" dirty="0"/>
              <a:t>/</a:t>
            </a:r>
            <a:r>
              <a:rPr lang="pt-BR" sz="1400" dirty="0" smtClean="0"/>
              <a:t>UNESCO; 2019)</a:t>
            </a:r>
            <a:endParaRPr lang="pt-BR" sz="1400" dirty="0"/>
          </a:p>
          <a:p>
            <a:endParaRPr lang="pt-BR" sz="1400" dirty="0"/>
          </a:p>
        </p:txBody>
      </p:sp>
    </p:spTree>
    <p:extLst>
      <p:ext uri="{BB962C8B-B14F-4D97-AF65-F5344CB8AC3E}">
        <p14:creationId xmlns:p14="http://schemas.microsoft.com/office/powerpoint/2010/main" val="3296437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5" y="274639"/>
            <a:ext cx="3125336" cy="1143000"/>
          </a:xfrm>
        </p:spPr>
        <p:txBody>
          <a:bodyPr>
            <a:normAutofit/>
          </a:bodyPr>
          <a:lstStyle/>
          <a:p>
            <a:r>
              <a:rPr lang="en-US" dirty="0" smtClean="0"/>
              <a:t>Transsexuals</a:t>
            </a:r>
            <a:endParaRPr lang="en-US" dirty="0"/>
          </a:p>
        </p:txBody>
      </p:sp>
      <p:pic>
        <p:nvPicPr>
          <p:cNvPr id="5" name="Content Placeholder 3"/>
          <p:cNvPicPr>
            <a:picLocks noGrp="1" noChangeAspect="1"/>
          </p:cNvPicPr>
          <p:nvPr>
            <p:ph idx="1"/>
          </p:nvPr>
        </p:nvPicPr>
        <p:blipFill>
          <a:blip r:embed="rId2"/>
          <a:srcRect l="-18291" r="-18291"/>
          <a:stretch>
            <a:fillRect/>
          </a:stretch>
        </p:blipFill>
        <p:spPr>
          <a:xfrm>
            <a:off x="1981197" y="682593"/>
            <a:ext cx="10047368" cy="5525662"/>
          </a:xfrm>
        </p:spPr>
      </p:pic>
      <p:sp>
        <p:nvSpPr>
          <p:cNvPr id="6" name="TextBox 5"/>
          <p:cNvSpPr txBox="1"/>
          <p:nvPr/>
        </p:nvSpPr>
        <p:spPr>
          <a:xfrm>
            <a:off x="3461979" y="682593"/>
            <a:ext cx="1480782" cy="1200329"/>
          </a:xfrm>
          <a:prstGeom prst="rect">
            <a:avLst/>
          </a:prstGeom>
          <a:noFill/>
        </p:spPr>
        <p:txBody>
          <a:bodyPr wrap="square" rtlCol="0">
            <a:spAutoFit/>
          </a:bodyPr>
          <a:lstStyle/>
          <a:p>
            <a:r>
              <a:rPr lang="en-US" sz="2400" b="1" dirty="0" smtClean="0"/>
              <a:t>I was born like this</a:t>
            </a:r>
            <a:endParaRPr lang="en-US" sz="2400" b="1" dirty="0"/>
          </a:p>
        </p:txBody>
      </p:sp>
      <p:sp>
        <p:nvSpPr>
          <p:cNvPr id="7" name="TextBox 6"/>
          <p:cNvSpPr txBox="1"/>
          <p:nvPr/>
        </p:nvSpPr>
        <p:spPr>
          <a:xfrm>
            <a:off x="9670143" y="2244196"/>
            <a:ext cx="1088571" cy="1200329"/>
          </a:xfrm>
          <a:prstGeom prst="rect">
            <a:avLst/>
          </a:prstGeom>
          <a:noFill/>
        </p:spPr>
        <p:txBody>
          <a:bodyPr wrap="square" rtlCol="0">
            <a:spAutoFit/>
          </a:bodyPr>
          <a:lstStyle/>
          <a:p>
            <a:r>
              <a:rPr lang="en-US" sz="2400" b="1" dirty="0" smtClean="0"/>
              <a:t>I</a:t>
            </a:r>
            <a:r>
              <a:rPr lang="en-US" sz="2400" b="1" dirty="0"/>
              <a:t> </a:t>
            </a:r>
            <a:r>
              <a:rPr lang="en-US" sz="2400" b="1" dirty="0" smtClean="0"/>
              <a:t>am like this</a:t>
            </a:r>
            <a:endParaRPr lang="en-US" sz="2400" b="1" dirty="0"/>
          </a:p>
        </p:txBody>
      </p:sp>
      <p:sp>
        <p:nvSpPr>
          <p:cNvPr id="3" name="TextBox 2"/>
          <p:cNvSpPr txBox="1"/>
          <p:nvPr/>
        </p:nvSpPr>
        <p:spPr>
          <a:xfrm>
            <a:off x="0" y="5669646"/>
            <a:ext cx="3925010" cy="1077218"/>
          </a:xfrm>
          <a:prstGeom prst="rect">
            <a:avLst/>
          </a:prstGeom>
          <a:noFill/>
        </p:spPr>
        <p:txBody>
          <a:bodyPr wrap="square" rtlCol="0">
            <a:spAutoFit/>
          </a:bodyPr>
          <a:lstStyle/>
          <a:p>
            <a:r>
              <a:rPr lang="pt-BR" sz="1600" dirty="0" err="1"/>
              <a:t>Source</a:t>
            </a:r>
            <a:r>
              <a:rPr lang="pt-BR" sz="1600" dirty="0"/>
              <a:t>: </a:t>
            </a:r>
            <a:r>
              <a:rPr lang="pt-BR" sz="1600" dirty="0" smtClean="0"/>
              <a:t>Workshop </a:t>
            </a:r>
            <a:r>
              <a:rPr lang="pt-BR" sz="1600" dirty="0" err="1"/>
              <a:t>with</a:t>
            </a:r>
            <a:r>
              <a:rPr lang="pt-BR" sz="1600" dirty="0"/>
              <a:t> </a:t>
            </a:r>
            <a:r>
              <a:rPr lang="pt-BR" sz="1600" dirty="0" err="1" smtClean="0"/>
              <a:t>Ticuna</a:t>
            </a:r>
            <a:r>
              <a:rPr lang="pt-BR" sz="1600" dirty="0"/>
              <a:t> </a:t>
            </a:r>
            <a:r>
              <a:rPr lang="pt-BR" sz="1600" dirty="0" err="1" smtClean="0"/>
              <a:t>people</a:t>
            </a:r>
            <a:r>
              <a:rPr lang="pt-BR" sz="1600" dirty="0" smtClean="0"/>
              <a:t> </a:t>
            </a:r>
          </a:p>
          <a:p>
            <a:r>
              <a:rPr lang="pt-BR" sz="1600" dirty="0" smtClean="0"/>
              <a:t>for  </a:t>
            </a:r>
            <a:r>
              <a:rPr lang="pt-BR" sz="1600" dirty="0" err="1"/>
              <a:t>elaboration</a:t>
            </a:r>
            <a:r>
              <a:rPr lang="pt-BR" sz="1600" dirty="0"/>
              <a:t> </a:t>
            </a:r>
            <a:r>
              <a:rPr lang="pt-BR" sz="1600" dirty="0" err="1"/>
              <a:t>of</a:t>
            </a:r>
            <a:r>
              <a:rPr lang="pt-BR" sz="1600" dirty="0"/>
              <a:t> </a:t>
            </a:r>
            <a:r>
              <a:rPr lang="pt-BR" sz="1600" dirty="0" err="1"/>
              <a:t>educational</a:t>
            </a:r>
            <a:r>
              <a:rPr lang="pt-BR" sz="1600" dirty="0"/>
              <a:t> material </a:t>
            </a:r>
            <a:endParaRPr lang="pt-BR" sz="1600" dirty="0" smtClean="0"/>
          </a:p>
          <a:p>
            <a:r>
              <a:rPr lang="pt-BR" sz="1600" dirty="0" smtClean="0"/>
              <a:t>( </a:t>
            </a:r>
            <a:r>
              <a:rPr lang="pt-BR" sz="1600" dirty="0"/>
              <a:t>BR </a:t>
            </a:r>
            <a:r>
              <a:rPr lang="pt-BR" sz="1600" dirty="0" err="1"/>
              <a:t>MoH</a:t>
            </a:r>
            <a:r>
              <a:rPr lang="pt-BR" sz="1600" dirty="0"/>
              <a:t>/</a:t>
            </a:r>
            <a:r>
              <a:rPr lang="pt-BR" sz="1600" dirty="0" smtClean="0"/>
              <a:t>UNESCO;2019)</a:t>
            </a:r>
            <a:endParaRPr lang="pt-BR" sz="1600" dirty="0"/>
          </a:p>
          <a:p>
            <a:endParaRPr lang="pt-BR" sz="1600" dirty="0"/>
          </a:p>
        </p:txBody>
      </p:sp>
    </p:spTree>
    <p:extLst>
      <p:ext uri="{BB962C8B-B14F-4D97-AF65-F5344CB8AC3E}">
        <p14:creationId xmlns:p14="http://schemas.microsoft.com/office/powerpoint/2010/main" val="3903952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285" y="2616290"/>
            <a:ext cx="5281685" cy="923968"/>
          </a:xfrm>
        </p:spPr>
        <p:txBody>
          <a:bodyPr>
            <a:noAutofit/>
          </a:bodyPr>
          <a:lstStyle/>
          <a:p>
            <a:r>
              <a:rPr lang="pt-BR" sz="6600" dirty="0" smtClean="0"/>
              <a:t>CONCLUSION</a:t>
            </a:r>
            <a:endParaRPr lang="en-US" sz="6600" dirty="0"/>
          </a:p>
        </p:txBody>
      </p:sp>
    </p:spTree>
    <p:extLst>
      <p:ext uri="{BB962C8B-B14F-4D97-AF65-F5344CB8AC3E}">
        <p14:creationId xmlns:p14="http://schemas.microsoft.com/office/powerpoint/2010/main" val="2993121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5" y="274639"/>
            <a:ext cx="10686196" cy="757236"/>
          </a:xfrm>
        </p:spPr>
        <p:txBody>
          <a:bodyPr>
            <a:normAutofit/>
          </a:bodyPr>
          <a:lstStyle/>
          <a:p>
            <a:r>
              <a:rPr lang="en-US" dirty="0" smtClean="0"/>
              <a:t>Conclusions</a:t>
            </a:r>
            <a:endParaRPr lang="en-US" dirty="0"/>
          </a:p>
        </p:txBody>
      </p:sp>
      <p:sp>
        <p:nvSpPr>
          <p:cNvPr id="3" name="Content Placeholder 2"/>
          <p:cNvSpPr>
            <a:spLocks noGrp="1"/>
          </p:cNvSpPr>
          <p:nvPr>
            <p:ph idx="1"/>
          </p:nvPr>
        </p:nvSpPr>
        <p:spPr>
          <a:xfrm>
            <a:off x="568653" y="1031875"/>
            <a:ext cx="10972800" cy="4915141"/>
          </a:xfrm>
        </p:spPr>
        <p:txBody>
          <a:bodyPr>
            <a:normAutofit fontScale="92500" lnSpcReduction="20000"/>
          </a:bodyPr>
          <a:lstStyle/>
          <a:p>
            <a:pPr marL="0" indent="0">
              <a:buNone/>
            </a:pPr>
            <a:r>
              <a:rPr lang="en-US" sz="2800" dirty="0" smtClean="0"/>
              <a:t>When we look at the HIV/AIDS data available, the social determinants, vulnerabilities and social representations </a:t>
            </a:r>
            <a:r>
              <a:rPr lang="en-US" sz="2800" dirty="0"/>
              <a:t>of </a:t>
            </a:r>
            <a:r>
              <a:rPr lang="en-US" sz="2800" dirty="0" smtClean="0"/>
              <a:t>health and sexuality of the Indigenous people in Brazil, and consider the implications for HIV prevention and sexual health care in general, we can say that:</a:t>
            </a:r>
          </a:p>
          <a:p>
            <a:pPr marL="0" indent="0">
              <a:buNone/>
            </a:pPr>
            <a:r>
              <a:rPr lang="en-US" sz="2800" dirty="0" smtClean="0"/>
              <a:t>	a. </a:t>
            </a:r>
            <a:r>
              <a:rPr lang="en-US" sz="2800"/>
              <a:t>C</a:t>
            </a:r>
            <a:r>
              <a:rPr lang="en-US" sz="2800" smtClean="0"/>
              <a:t>ontextual </a:t>
            </a:r>
            <a:r>
              <a:rPr lang="en-US" sz="2800" dirty="0" smtClean="0"/>
              <a:t>factors and social determinants influence HIV and STI acquisition by Indigenous populations. </a:t>
            </a:r>
          </a:p>
          <a:p>
            <a:pPr marL="0" indent="0">
              <a:buNone/>
            </a:pPr>
            <a:r>
              <a:rPr lang="en-US" sz="2800" dirty="0" smtClean="0"/>
              <a:t>	b. There is need for data crossing from the different data banks available in the country. </a:t>
            </a:r>
          </a:p>
          <a:p>
            <a:pPr marL="0" indent="0">
              <a:buNone/>
            </a:pPr>
            <a:r>
              <a:rPr lang="en-US" sz="2800" dirty="0" smtClean="0"/>
              <a:t>	c. </a:t>
            </a:r>
            <a:r>
              <a:rPr lang="en-US" sz="2800" dirty="0"/>
              <a:t>I</a:t>
            </a:r>
            <a:r>
              <a:rPr lang="en-US" sz="2800" dirty="0" smtClean="0"/>
              <a:t>ts’ essential to use qualitative methodologies to complement 	</a:t>
            </a:r>
            <a:r>
              <a:rPr lang="en-US" sz="2800" dirty="0"/>
              <a:t>	</a:t>
            </a:r>
            <a:r>
              <a:rPr lang="en-US" sz="2800" dirty="0" smtClean="0"/>
              <a:t>quantitative data available. </a:t>
            </a:r>
          </a:p>
          <a:p>
            <a:pPr marL="0" indent="0">
              <a:buNone/>
            </a:pPr>
            <a:r>
              <a:rPr lang="en-US" sz="2800" dirty="0"/>
              <a:t>	</a:t>
            </a:r>
            <a:r>
              <a:rPr lang="en-US" sz="2800" dirty="0" smtClean="0"/>
              <a:t>d. </a:t>
            </a:r>
            <a:r>
              <a:rPr lang="en-US" sz="2800" dirty="0"/>
              <a:t>H</a:t>
            </a:r>
            <a:r>
              <a:rPr lang="en-US" sz="2800" dirty="0" smtClean="0"/>
              <a:t>ighlight the importance to have the participation of the indigenous 	population in the development and implementation of health policies to 	ensure effective programs in both urban and rural areas. </a:t>
            </a:r>
          </a:p>
          <a:p>
            <a:pPr marL="0" indent="0">
              <a:buNone/>
            </a:pPr>
            <a:endParaRPr lang="en-US" sz="2800" dirty="0"/>
          </a:p>
        </p:txBody>
      </p:sp>
    </p:spTree>
    <p:extLst>
      <p:ext uri="{BB962C8B-B14F-4D97-AF65-F5344CB8AC3E}">
        <p14:creationId xmlns:p14="http://schemas.microsoft.com/office/powerpoint/2010/main" val="791011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381699" cy="820736"/>
          </a:xfrm>
        </p:spPr>
        <p:txBody>
          <a:bodyPr/>
          <a:lstStyle/>
          <a:p>
            <a:pPr algn="l"/>
            <a:r>
              <a:rPr lang="pt-BR" dirty="0" err="1" smtClean="0"/>
              <a:t>References</a:t>
            </a:r>
            <a:endParaRPr lang="pt-BR" dirty="0"/>
          </a:p>
        </p:txBody>
      </p:sp>
      <p:sp>
        <p:nvSpPr>
          <p:cNvPr id="3" name="Content Placeholder 2"/>
          <p:cNvSpPr>
            <a:spLocks noGrp="1"/>
          </p:cNvSpPr>
          <p:nvPr>
            <p:ph idx="1"/>
          </p:nvPr>
        </p:nvSpPr>
        <p:spPr>
          <a:xfrm>
            <a:off x="609600" y="1270000"/>
            <a:ext cx="10972800" cy="4856165"/>
          </a:xfrm>
        </p:spPr>
        <p:txBody>
          <a:bodyPr>
            <a:normAutofit fontScale="62500" lnSpcReduction="20000"/>
          </a:bodyPr>
          <a:lstStyle/>
          <a:p>
            <a:r>
              <a:rPr lang="en-US" dirty="0" err="1" smtClean="0"/>
              <a:t>Brasil</a:t>
            </a:r>
            <a:r>
              <a:rPr lang="en-US" dirty="0" smtClean="0"/>
              <a:t>, </a:t>
            </a:r>
            <a:r>
              <a:rPr lang="en-US" dirty="0" err="1" smtClean="0"/>
              <a:t>Instituto</a:t>
            </a:r>
            <a:r>
              <a:rPr lang="en-US" dirty="0" smtClean="0"/>
              <a:t> </a:t>
            </a:r>
            <a:r>
              <a:rPr lang="en-US" dirty="0" err="1" smtClean="0"/>
              <a:t>Brasileiro</a:t>
            </a:r>
            <a:r>
              <a:rPr lang="en-US" dirty="0" smtClean="0"/>
              <a:t> de </a:t>
            </a:r>
            <a:r>
              <a:rPr lang="en-US" dirty="0" err="1" smtClean="0"/>
              <a:t>Geografia</a:t>
            </a:r>
            <a:r>
              <a:rPr lang="en-US" dirty="0" smtClean="0"/>
              <a:t> e </a:t>
            </a:r>
            <a:r>
              <a:rPr lang="en-US" dirty="0" err="1" smtClean="0"/>
              <a:t>Estat.stica</a:t>
            </a:r>
            <a:r>
              <a:rPr lang="en-US" dirty="0" smtClean="0"/>
              <a:t> (IBGE), “</a:t>
            </a:r>
            <a:r>
              <a:rPr lang="en-US" dirty="0" err="1" smtClean="0"/>
              <a:t>Os</a:t>
            </a:r>
            <a:r>
              <a:rPr lang="en-US" dirty="0" smtClean="0"/>
              <a:t> </a:t>
            </a:r>
            <a:r>
              <a:rPr lang="en-US" dirty="0" err="1" smtClean="0"/>
              <a:t>Indígenas</a:t>
            </a:r>
            <a:r>
              <a:rPr lang="en-US" dirty="0" smtClean="0"/>
              <a:t> no </a:t>
            </a:r>
            <a:r>
              <a:rPr lang="en-US" dirty="0" err="1" smtClean="0"/>
              <a:t>Censo</a:t>
            </a:r>
            <a:r>
              <a:rPr lang="en-US" dirty="0" smtClean="0"/>
              <a:t> </a:t>
            </a:r>
            <a:r>
              <a:rPr lang="en-US" dirty="0" err="1" smtClean="0"/>
              <a:t>Demográfico</a:t>
            </a:r>
            <a:r>
              <a:rPr lang="en-US" dirty="0" smtClean="0"/>
              <a:t> de 2010: </a:t>
            </a:r>
            <a:r>
              <a:rPr lang="en-US" dirty="0" err="1" smtClean="0"/>
              <a:t>primeiras</a:t>
            </a:r>
            <a:r>
              <a:rPr lang="en-US" dirty="0" smtClean="0"/>
              <a:t> </a:t>
            </a:r>
            <a:r>
              <a:rPr lang="en-US" dirty="0" err="1" smtClean="0"/>
              <a:t>considerações</a:t>
            </a:r>
            <a:r>
              <a:rPr lang="en-US" dirty="0" smtClean="0"/>
              <a:t> com base no </a:t>
            </a:r>
            <a:r>
              <a:rPr lang="en-US" dirty="0" err="1" smtClean="0"/>
              <a:t>quesito</a:t>
            </a:r>
            <a:r>
              <a:rPr lang="en-US" dirty="0" smtClean="0"/>
              <a:t> </a:t>
            </a:r>
            <a:r>
              <a:rPr lang="en-US" dirty="0" err="1" smtClean="0"/>
              <a:t>cor</a:t>
            </a:r>
            <a:r>
              <a:rPr lang="en-US" dirty="0" smtClean="0"/>
              <a:t> </a:t>
            </a:r>
            <a:r>
              <a:rPr lang="en-US" dirty="0" err="1" smtClean="0"/>
              <a:t>ou</a:t>
            </a:r>
            <a:r>
              <a:rPr lang="en-US" dirty="0" smtClean="0"/>
              <a:t> </a:t>
            </a:r>
            <a:r>
              <a:rPr lang="en-US" dirty="0" err="1" smtClean="0"/>
              <a:t>raça</a:t>
            </a:r>
            <a:r>
              <a:rPr lang="en-US" dirty="0" smtClean="0"/>
              <a:t>” Rio de Janeiro, 2012.</a:t>
            </a:r>
          </a:p>
          <a:p>
            <a:pPr marL="0" indent="0">
              <a:buNone/>
            </a:pPr>
            <a:r>
              <a:rPr lang="en-US" dirty="0" smtClean="0"/>
              <a:t> </a:t>
            </a:r>
          </a:p>
          <a:p>
            <a:r>
              <a:rPr lang="en-US" dirty="0" smtClean="0"/>
              <a:t>Pereira, </a:t>
            </a:r>
            <a:r>
              <a:rPr lang="en-US" dirty="0" err="1" smtClean="0"/>
              <a:t>Nilza</a:t>
            </a:r>
            <a:r>
              <a:rPr lang="en-US" dirty="0" smtClean="0"/>
              <a:t> de Oliveira Martins et. al. “</a:t>
            </a:r>
            <a:r>
              <a:rPr lang="en-US" dirty="0" err="1" smtClean="0"/>
              <a:t>Perfil</a:t>
            </a:r>
            <a:r>
              <a:rPr lang="en-US" dirty="0" smtClean="0"/>
              <a:t> </a:t>
            </a:r>
            <a:r>
              <a:rPr lang="en-US" dirty="0" err="1" smtClean="0"/>
              <a:t>Demográfico</a:t>
            </a:r>
            <a:r>
              <a:rPr lang="en-US" dirty="0" smtClean="0"/>
              <a:t> </a:t>
            </a:r>
            <a:r>
              <a:rPr lang="en-US" dirty="0" err="1" smtClean="0"/>
              <a:t>Socioeconômico</a:t>
            </a:r>
            <a:r>
              <a:rPr lang="en-US" dirty="0" smtClean="0"/>
              <a:t> das </a:t>
            </a:r>
            <a:r>
              <a:rPr lang="en-US" dirty="0" err="1" smtClean="0"/>
              <a:t>Pessoas</a:t>
            </a:r>
            <a:r>
              <a:rPr lang="en-US" dirty="0" smtClean="0"/>
              <a:t> </a:t>
            </a:r>
            <a:r>
              <a:rPr lang="en-US" dirty="0" err="1" smtClean="0"/>
              <a:t>que</a:t>
            </a:r>
            <a:r>
              <a:rPr lang="en-US" dirty="0" smtClean="0"/>
              <a:t> se </a:t>
            </a:r>
            <a:r>
              <a:rPr lang="en-US" dirty="0" err="1" smtClean="0"/>
              <a:t>Autodeclararam</a:t>
            </a:r>
            <a:r>
              <a:rPr lang="en-US" dirty="0" smtClean="0"/>
              <a:t> </a:t>
            </a:r>
            <a:r>
              <a:rPr lang="en-US" dirty="0" err="1" smtClean="0"/>
              <a:t>Indígenas</a:t>
            </a:r>
            <a:r>
              <a:rPr lang="en-US" dirty="0" smtClean="0"/>
              <a:t> </a:t>
            </a:r>
            <a:r>
              <a:rPr lang="en-US" dirty="0" err="1" smtClean="0"/>
              <a:t>nos</a:t>
            </a:r>
            <a:r>
              <a:rPr lang="en-US" dirty="0" smtClean="0"/>
              <a:t> </a:t>
            </a:r>
            <a:r>
              <a:rPr lang="en-US" dirty="0" err="1" smtClean="0"/>
              <a:t>Censos</a:t>
            </a:r>
            <a:r>
              <a:rPr lang="en-US" dirty="0" smtClean="0"/>
              <a:t> </a:t>
            </a:r>
            <a:r>
              <a:rPr lang="en-US" dirty="0" err="1" smtClean="0"/>
              <a:t>Demográficos</a:t>
            </a:r>
            <a:r>
              <a:rPr lang="en-US" dirty="0" smtClean="0"/>
              <a:t> de 1991 e 2000”. In </a:t>
            </a:r>
            <a:r>
              <a:rPr lang="en-US" dirty="0" err="1" smtClean="0"/>
              <a:t>Heloisa</a:t>
            </a:r>
            <a:r>
              <a:rPr lang="en-US" dirty="0" smtClean="0"/>
              <a:t> </a:t>
            </a:r>
            <a:r>
              <a:rPr lang="en-US" dirty="0" err="1" smtClean="0"/>
              <a:t>Pagliaro</a:t>
            </a:r>
            <a:r>
              <a:rPr lang="en-US" dirty="0" smtClean="0"/>
              <a:t>, Marta M. </a:t>
            </a:r>
            <a:r>
              <a:rPr lang="en-US" dirty="0" err="1" smtClean="0"/>
              <a:t>Azevedo</a:t>
            </a:r>
            <a:r>
              <a:rPr lang="en-US" dirty="0" smtClean="0"/>
              <a:t> e Ricardo Ventura Orgs. </a:t>
            </a:r>
            <a:r>
              <a:rPr lang="en-US" dirty="0" err="1" smtClean="0"/>
              <a:t>Demografia</a:t>
            </a:r>
            <a:r>
              <a:rPr lang="en-US" dirty="0" smtClean="0"/>
              <a:t> dos </a:t>
            </a:r>
            <a:r>
              <a:rPr lang="en-US" dirty="0" err="1" smtClean="0"/>
              <a:t>Povos</a:t>
            </a:r>
            <a:r>
              <a:rPr lang="en-US" dirty="0" smtClean="0"/>
              <a:t> </a:t>
            </a:r>
            <a:r>
              <a:rPr lang="en-US" dirty="0" err="1" smtClean="0"/>
              <a:t>Ind.genas</a:t>
            </a:r>
            <a:r>
              <a:rPr lang="en-US" dirty="0" smtClean="0"/>
              <a:t> do </a:t>
            </a:r>
            <a:r>
              <a:rPr lang="en-US" dirty="0" err="1" smtClean="0"/>
              <a:t>Brasil</a:t>
            </a:r>
            <a:r>
              <a:rPr lang="en-US" dirty="0" smtClean="0"/>
              <a:t>. </a:t>
            </a:r>
            <a:r>
              <a:rPr lang="en-US" dirty="0" err="1" smtClean="0"/>
              <a:t>Editora</a:t>
            </a:r>
            <a:r>
              <a:rPr lang="en-US" dirty="0" smtClean="0"/>
              <a:t> FIOCRUZ, 2005. 192 p. ISBN: 85-7541-056-3. Available from </a:t>
            </a:r>
            <a:r>
              <a:rPr lang="en-US" dirty="0" err="1" smtClean="0"/>
              <a:t>SciELO</a:t>
            </a:r>
            <a:r>
              <a:rPr lang="en-US" dirty="0" smtClean="0"/>
              <a:t> Books &lt;http://</a:t>
            </a:r>
            <a:r>
              <a:rPr lang="en-US" dirty="0" err="1" smtClean="0"/>
              <a:t>books.scielo.org</a:t>
            </a:r>
            <a:endParaRPr lang="en-US" dirty="0" smtClean="0"/>
          </a:p>
          <a:p>
            <a:pPr marL="0" indent="0">
              <a:buNone/>
            </a:pPr>
            <a:r>
              <a:rPr lang="en-US" dirty="0" smtClean="0"/>
              <a:t> </a:t>
            </a:r>
          </a:p>
          <a:p>
            <a:r>
              <a:rPr lang="en-US" dirty="0" smtClean="0"/>
              <a:t>Wong, Laura l. Rodriguez “</a:t>
            </a:r>
            <a:r>
              <a:rPr lang="en-US" dirty="0" err="1" smtClean="0"/>
              <a:t>Tendências</a:t>
            </a:r>
            <a:r>
              <a:rPr lang="en-US" dirty="0" smtClean="0"/>
              <a:t> da </a:t>
            </a:r>
            <a:r>
              <a:rPr lang="en-US" dirty="0" err="1" smtClean="0"/>
              <a:t>fecundidade</a:t>
            </a:r>
            <a:r>
              <a:rPr lang="en-US" dirty="0" smtClean="0"/>
              <a:t> dos </a:t>
            </a:r>
            <a:r>
              <a:rPr lang="en-US" dirty="0" err="1" smtClean="0"/>
              <a:t>povos</a:t>
            </a:r>
            <a:r>
              <a:rPr lang="en-US" dirty="0" smtClean="0"/>
              <a:t> </a:t>
            </a:r>
            <a:r>
              <a:rPr lang="en-US" dirty="0" err="1" smtClean="0"/>
              <a:t>indígenas</a:t>
            </a:r>
            <a:r>
              <a:rPr lang="en-US" dirty="0" smtClean="0"/>
              <a:t> </a:t>
            </a:r>
            <a:r>
              <a:rPr lang="en-US" dirty="0" err="1" smtClean="0"/>
              <a:t>nos</a:t>
            </a:r>
            <a:r>
              <a:rPr lang="en-US" dirty="0" smtClean="0"/>
              <a:t> </a:t>
            </a:r>
            <a:r>
              <a:rPr lang="en-US" dirty="0" err="1" smtClean="0"/>
              <a:t>Censos</a:t>
            </a:r>
            <a:r>
              <a:rPr lang="en-US" dirty="0" smtClean="0"/>
              <a:t> </a:t>
            </a:r>
            <a:r>
              <a:rPr lang="en-US" dirty="0" err="1" smtClean="0"/>
              <a:t>Demogr.ficos</a:t>
            </a:r>
            <a:r>
              <a:rPr lang="en-US" dirty="0" smtClean="0"/>
              <a:t> </a:t>
            </a:r>
            <a:r>
              <a:rPr lang="en-US" dirty="0" err="1" smtClean="0"/>
              <a:t>brasileiros</a:t>
            </a:r>
            <a:r>
              <a:rPr lang="en-US" dirty="0" smtClean="0"/>
              <a:t> de1991 a 2010”. </a:t>
            </a:r>
            <a:r>
              <a:rPr lang="en-US" dirty="0" err="1" smtClean="0"/>
              <a:t>Revista</a:t>
            </a:r>
            <a:r>
              <a:rPr lang="en-US" dirty="0" smtClean="0"/>
              <a:t> </a:t>
            </a:r>
            <a:r>
              <a:rPr lang="en-US" dirty="0" err="1" smtClean="0"/>
              <a:t>Brasileira</a:t>
            </a:r>
            <a:r>
              <a:rPr lang="en-US" dirty="0" smtClean="0"/>
              <a:t> de </a:t>
            </a:r>
            <a:r>
              <a:rPr lang="en-US" dirty="0" err="1" smtClean="0"/>
              <a:t>Estudos</a:t>
            </a:r>
            <a:r>
              <a:rPr lang="en-US" dirty="0" smtClean="0"/>
              <a:t> de </a:t>
            </a:r>
            <a:r>
              <a:rPr lang="en-US" dirty="0" err="1" smtClean="0"/>
              <a:t>População</a:t>
            </a:r>
            <a:r>
              <a:rPr lang="en-US" dirty="0" smtClean="0"/>
              <a:t>, Rio de Janeiro, vol. 33, No. 2, </a:t>
            </a:r>
            <a:r>
              <a:rPr lang="en-US" dirty="0" err="1" smtClean="0"/>
              <a:t>pag</a:t>
            </a:r>
            <a:r>
              <a:rPr lang="en-US" dirty="0" smtClean="0"/>
              <a:t>. 399-421, </a:t>
            </a:r>
            <a:r>
              <a:rPr lang="en-US" dirty="0" err="1" smtClean="0"/>
              <a:t>maio</a:t>
            </a:r>
            <a:r>
              <a:rPr lang="en-US" dirty="0" smtClean="0"/>
              <a:t>/agosto,2016.</a:t>
            </a:r>
          </a:p>
          <a:p>
            <a:pPr marL="0" indent="0">
              <a:buNone/>
            </a:pPr>
            <a:r>
              <a:rPr lang="en-US" dirty="0" smtClean="0"/>
              <a:t> </a:t>
            </a:r>
          </a:p>
          <a:p>
            <a:r>
              <a:rPr lang="en-US" dirty="0" err="1" smtClean="0"/>
              <a:t>Brito</a:t>
            </a:r>
            <a:r>
              <a:rPr lang="en-US" dirty="0" smtClean="0"/>
              <a:t>, Ivo “</a:t>
            </a:r>
            <a:r>
              <a:rPr lang="en-US" dirty="0" err="1" smtClean="0"/>
              <a:t>Tendências</a:t>
            </a:r>
            <a:r>
              <a:rPr lang="en-US" dirty="0" smtClean="0"/>
              <a:t> e </a:t>
            </a:r>
            <a:r>
              <a:rPr lang="en-US" dirty="0" err="1" smtClean="0"/>
              <a:t>characterísticas</a:t>
            </a:r>
            <a:r>
              <a:rPr lang="en-US" dirty="0" smtClean="0"/>
              <a:t> da </a:t>
            </a:r>
            <a:r>
              <a:rPr lang="en-US" dirty="0" err="1" smtClean="0"/>
              <a:t>epidemia</a:t>
            </a:r>
            <a:r>
              <a:rPr lang="en-US" dirty="0" smtClean="0"/>
              <a:t> do HIV/Aids entre </a:t>
            </a:r>
            <a:r>
              <a:rPr lang="en-US" dirty="0" err="1" smtClean="0"/>
              <a:t>os</a:t>
            </a:r>
            <a:r>
              <a:rPr lang="en-US" dirty="0" smtClean="0"/>
              <a:t> </a:t>
            </a:r>
            <a:r>
              <a:rPr lang="en-US" dirty="0" err="1" smtClean="0"/>
              <a:t>povos</a:t>
            </a:r>
            <a:r>
              <a:rPr lang="en-US" dirty="0" smtClean="0"/>
              <a:t> </a:t>
            </a:r>
            <a:r>
              <a:rPr lang="en-US" dirty="0" err="1" smtClean="0"/>
              <a:t>indígenas</a:t>
            </a:r>
            <a:r>
              <a:rPr lang="en-US" dirty="0" smtClean="0"/>
              <a:t>. Uma </a:t>
            </a:r>
            <a:r>
              <a:rPr lang="en-US" dirty="0" err="1" smtClean="0"/>
              <a:t>abordagem</a:t>
            </a:r>
            <a:r>
              <a:rPr lang="en-US" dirty="0" smtClean="0"/>
              <a:t> </a:t>
            </a:r>
            <a:r>
              <a:rPr lang="en-US" dirty="0" err="1" smtClean="0"/>
              <a:t>etnoepidemiológica</a:t>
            </a:r>
            <a:r>
              <a:rPr lang="en-US" dirty="0" smtClean="0"/>
              <a:t>”. In </a:t>
            </a:r>
            <a:r>
              <a:rPr lang="en-US" dirty="0" err="1" smtClean="0"/>
              <a:t>Sexualidades</a:t>
            </a:r>
            <a:r>
              <a:rPr lang="en-US" dirty="0" smtClean="0"/>
              <a:t> </a:t>
            </a:r>
            <a:r>
              <a:rPr lang="en-US" dirty="0" err="1" smtClean="0"/>
              <a:t>Indígenas</a:t>
            </a:r>
            <a:r>
              <a:rPr lang="en-US" dirty="0" smtClean="0"/>
              <a:t>, Ivo </a:t>
            </a:r>
            <a:r>
              <a:rPr lang="en-US" dirty="0" err="1" smtClean="0"/>
              <a:t>Brito</a:t>
            </a:r>
            <a:r>
              <a:rPr lang="en-US" dirty="0" smtClean="0"/>
              <a:t> (org), Brasília, </a:t>
            </a:r>
            <a:r>
              <a:rPr lang="en-US" dirty="0" err="1" smtClean="0"/>
              <a:t>Editora</a:t>
            </a:r>
            <a:r>
              <a:rPr lang="en-US" dirty="0" smtClean="0"/>
              <a:t> </a:t>
            </a:r>
            <a:r>
              <a:rPr lang="en-US" dirty="0" err="1" smtClean="0"/>
              <a:t>Paralelo</a:t>
            </a:r>
            <a:r>
              <a:rPr lang="en-US" dirty="0" smtClean="0"/>
              <a:t> 15, 2011.</a:t>
            </a:r>
          </a:p>
          <a:p>
            <a:endParaRPr lang="pt-BR" dirty="0"/>
          </a:p>
        </p:txBody>
      </p:sp>
    </p:spTree>
    <p:extLst>
      <p:ext uri="{BB962C8B-B14F-4D97-AF65-F5344CB8AC3E}">
        <p14:creationId xmlns:p14="http://schemas.microsoft.com/office/powerpoint/2010/main" val="124559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5" y="274639"/>
            <a:ext cx="10686196" cy="1143000"/>
          </a:xfrm>
        </p:spPr>
        <p:txBody>
          <a:bodyPr>
            <a:normAutofit/>
          </a:bodyPr>
          <a:lstStyle/>
          <a:p>
            <a:r>
              <a:rPr lang="pt-BR" dirty="0" err="1" smtClean="0"/>
              <a:t>Acknowledgements</a:t>
            </a:r>
            <a:endParaRPr lang="en-US" dirty="0"/>
          </a:p>
        </p:txBody>
      </p:sp>
      <p:sp>
        <p:nvSpPr>
          <p:cNvPr id="3" name="Content Placeholder 2"/>
          <p:cNvSpPr>
            <a:spLocks noGrp="1"/>
          </p:cNvSpPr>
          <p:nvPr>
            <p:ph idx="1"/>
          </p:nvPr>
        </p:nvSpPr>
        <p:spPr>
          <a:xfrm>
            <a:off x="568653" y="1421052"/>
            <a:ext cx="10972800" cy="4525963"/>
          </a:xfrm>
        </p:spPr>
        <p:txBody>
          <a:bodyPr>
            <a:normAutofit fontScale="92500" lnSpcReduction="10000"/>
          </a:bodyPr>
          <a:lstStyle/>
          <a:p>
            <a:pPr marL="0" indent="0">
              <a:buNone/>
            </a:pPr>
            <a:r>
              <a:rPr lang="pt-BR" sz="2800" u="sng" dirty="0"/>
              <a:t>Ivo Brito </a:t>
            </a:r>
            <a:r>
              <a:rPr lang="pt-BR" sz="2800" dirty="0"/>
              <a:t>– </a:t>
            </a:r>
            <a:r>
              <a:rPr lang="pt-BR" sz="2800" dirty="0" err="1"/>
              <a:t>Literature</a:t>
            </a:r>
            <a:r>
              <a:rPr lang="pt-BR" sz="2800" dirty="0"/>
              <a:t> </a:t>
            </a:r>
            <a:r>
              <a:rPr lang="pt-BR" sz="2800" dirty="0" err="1"/>
              <a:t>review</a:t>
            </a:r>
            <a:r>
              <a:rPr lang="pt-BR" sz="2800" dirty="0"/>
              <a:t> </a:t>
            </a:r>
            <a:r>
              <a:rPr lang="pt-BR" sz="2800" dirty="0" err="1"/>
              <a:t>and</a:t>
            </a:r>
            <a:r>
              <a:rPr lang="pt-BR" sz="2800" dirty="0"/>
              <a:t> </a:t>
            </a:r>
            <a:r>
              <a:rPr lang="pt-BR" sz="2800" dirty="0" err="1"/>
              <a:t>field</a:t>
            </a:r>
            <a:r>
              <a:rPr lang="pt-BR" sz="2800" dirty="0"/>
              <a:t> </a:t>
            </a:r>
            <a:r>
              <a:rPr lang="pt-BR" sz="2800" dirty="0" err="1"/>
              <a:t>research</a:t>
            </a:r>
            <a:r>
              <a:rPr lang="pt-BR" sz="2800" dirty="0"/>
              <a:t> – </a:t>
            </a:r>
          </a:p>
          <a:p>
            <a:pPr marL="0" indent="0">
              <a:buNone/>
            </a:pPr>
            <a:r>
              <a:rPr lang="pt-BR" sz="2800" dirty="0" err="1"/>
              <a:t>Ministry</a:t>
            </a:r>
            <a:r>
              <a:rPr lang="pt-BR" sz="2800" dirty="0"/>
              <a:t> </a:t>
            </a:r>
            <a:r>
              <a:rPr lang="pt-BR" sz="2800" dirty="0" err="1"/>
              <a:t>of</a:t>
            </a:r>
            <a:r>
              <a:rPr lang="pt-BR" sz="2800" dirty="0"/>
              <a:t> Health</a:t>
            </a:r>
            <a:r>
              <a:rPr lang="pt-BR" sz="2800" dirty="0" smtClean="0"/>
              <a:t>, DCCI</a:t>
            </a:r>
            <a:r>
              <a:rPr lang="pt-BR" sz="2800" dirty="0"/>
              <a:t>- STI/HIV/VH </a:t>
            </a:r>
            <a:r>
              <a:rPr lang="pt-BR" sz="2800" dirty="0" err="1"/>
              <a:t>Coordination</a:t>
            </a:r>
            <a:r>
              <a:rPr lang="pt-BR" sz="2800" dirty="0"/>
              <a:t>, </a:t>
            </a:r>
            <a:r>
              <a:rPr lang="pt-BR" sz="2800" dirty="0" err="1"/>
              <a:t>Brasilia</a:t>
            </a:r>
            <a:r>
              <a:rPr lang="pt-BR" sz="2800" dirty="0"/>
              <a:t>, Brazil. </a:t>
            </a:r>
            <a:endParaRPr lang="pt-BR" sz="2800" dirty="0" smtClean="0"/>
          </a:p>
          <a:p>
            <a:pPr marL="0" indent="0">
              <a:buNone/>
            </a:pPr>
            <a:endParaRPr lang="pt-BR" sz="2800" u="sng" dirty="0"/>
          </a:p>
          <a:p>
            <a:pPr marL="0" indent="0">
              <a:buNone/>
            </a:pPr>
            <a:r>
              <a:rPr lang="pt-BR" sz="2800" u="sng" dirty="0" err="1" smtClean="0"/>
              <a:t>Monitoring</a:t>
            </a:r>
            <a:r>
              <a:rPr lang="pt-BR" sz="2800" u="sng" dirty="0" smtClean="0"/>
              <a:t> </a:t>
            </a:r>
            <a:r>
              <a:rPr lang="pt-BR" sz="2800" u="sng" dirty="0" err="1" smtClean="0"/>
              <a:t>and</a:t>
            </a:r>
            <a:r>
              <a:rPr lang="pt-BR" sz="2800" u="sng" dirty="0" smtClean="0"/>
              <a:t> </a:t>
            </a:r>
            <a:r>
              <a:rPr lang="pt-BR" sz="2800" u="sng" dirty="0" err="1" smtClean="0"/>
              <a:t>Evaluation</a:t>
            </a:r>
            <a:r>
              <a:rPr lang="pt-BR" sz="2800" u="sng" dirty="0" smtClean="0"/>
              <a:t> Team</a:t>
            </a:r>
            <a:r>
              <a:rPr lang="pt-BR" sz="2800" dirty="0" smtClean="0"/>
              <a:t>– </a:t>
            </a:r>
            <a:r>
              <a:rPr lang="pt-BR" sz="2800" dirty="0"/>
              <a:t>HIV </a:t>
            </a:r>
            <a:r>
              <a:rPr lang="pt-BR" sz="2800" dirty="0" err="1"/>
              <a:t>Clinical</a:t>
            </a:r>
            <a:r>
              <a:rPr lang="pt-BR" sz="2800" dirty="0"/>
              <a:t> </a:t>
            </a:r>
            <a:r>
              <a:rPr lang="pt-BR" sz="2800" dirty="0" err="1" smtClean="0"/>
              <a:t>Monitoring</a:t>
            </a:r>
            <a:r>
              <a:rPr lang="pt-BR" sz="2800" dirty="0" smtClean="0"/>
              <a:t> </a:t>
            </a:r>
            <a:r>
              <a:rPr lang="pt-BR" sz="2800" dirty="0" err="1" smtClean="0"/>
              <a:t>and</a:t>
            </a:r>
            <a:r>
              <a:rPr lang="pt-BR" sz="2800" dirty="0" smtClean="0"/>
              <a:t> </a:t>
            </a:r>
            <a:r>
              <a:rPr lang="pt-BR" sz="2800" dirty="0" err="1" smtClean="0"/>
              <a:t>Cascade</a:t>
            </a:r>
            <a:r>
              <a:rPr lang="pt-BR" sz="2800" dirty="0" smtClean="0"/>
              <a:t> </a:t>
            </a:r>
            <a:r>
              <a:rPr lang="pt-BR" sz="2800" dirty="0"/>
              <a:t>D</a:t>
            </a:r>
            <a:r>
              <a:rPr lang="pt-BR" sz="2800" dirty="0" smtClean="0"/>
              <a:t>ata- </a:t>
            </a:r>
            <a:r>
              <a:rPr lang="pt-BR" sz="2800" dirty="0" err="1"/>
              <a:t>Ministry</a:t>
            </a:r>
            <a:r>
              <a:rPr lang="pt-BR" sz="2800" dirty="0"/>
              <a:t> </a:t>
            </a:r>
            <a:r>
              <a:rPr lang="pt-BR" sz="2800" dirty="0" err="1"/>
              <a:t>of</a:t>
            </a:r>
            <a:r>
              <a:rPr lang="pt-BR" sz="2800" dirty="0"/>
              <a:t> Health</a:t>
            </a:r>
            <a:r>
              <a:rPr lang="pt-BR" sz="2800" dirty="0" smtClean="0"/>
              <a:t>, DCCI- </a:t>
            </a:r>
            <a:r>
              <a:rPr lang="pt-BR" sz="2800" dirty="0"/>
              <a:t>STI/HIV/VH </a:t>
            </a:r>
            <a:r>
              <a:rPr lang="pt-BR" sz="2800" dirty="0" err="1"/>
              <a:t>Coordination</a:t>
            </a:r>
            <a:r>
              <a:rPr lang="pt-BR" sz="2800" dirty="0"/>
              <a:t>, </a:t>
            </a:r>
            <a:r>
              <a:rPr lang="pt-BR" sz="2800" dirty="0" err="1"/>
              <a:t>Brasilia</a:t>
            </a:r>
            <a:r>
              <a:rPr lang="pt-BR" sz="2800" dirty="0"/>
              <a:t>, Brazil. </a:t>
            </a:r>
          </a:p>
          <a:p>
            <a:pPr marL="0" indent="0">
              <a:buNone/>
            </a:pPr>
            <a:endParaRPr lang="en-US" sz="2800" dirty="0" smtClean="0"/>
          </a:p>
          <a:p>
            <a:pPr marL="0" indent="0">
              <a:buNone/>
            </a:pPr>
            <a:r>
              <a:rPr lang="en-US" sz="2800" u="sng" dirty="0" smtClean="0"/>
              <a:t>UNESCO Brazil </a:t>
            </a:r>
            <a:r>
              <a:rPr lang="pt-BR" sz="2800" dirty="0" smtClean="0"/>
              <a:t>– </a:t>
            </a:r>
            <a:r>
              <a:rPr lang="pt-BR" sz="2800" dirty="0" err="1" smtClean="0"/>
              <a:t>Support</a:t>
            </a:r>
            <a:r>
              <a:rPr lang="pt-BR" sz="2800" dirty="0"/>
              <a:t> </a:t>
            </a:r>
            <a:r>
              <a:rPr lang="pt-BR" sz="2800" dirty="0" smtClean="0"/>
              <a:t>for </a:t>
            </a:r>
            <a:r>
              <a:rPr lang="pt-BR" sz="2800" dirty="0" err="1" smtClean="0"/>
              <a:t>the</a:t>
            </a:r>
            <a:r>
              <a:rPr lang="pt-BR" sz="2800" dirty="0" smtClean="0"/>
              <a:t> workshops </a:t>
            </a:r>
            <a:r>
              <a:rPr lang="pt-BR" sz="2800" dirty="0" err="1" smtClean="0"/>
              <a:t>conducted</a:t>
            </a:r>
            <a:r>
              <a:rPr lang="pt-BR" sz="2800" dirty="0" smtClean="0"/>
              <a:t> in 2018.</a:t>
            </a:r>
          </a:p>
          <a:p>
            <a:pPr marL="0" indent="0">
              <a:buNone/>
            </a:pPr>
            <a:endParaRPr lang="pt-BR" sz="2800" dirty="0"/>
          </a:p>
          <a:p>
            <a:pPr marL="0" indent="0">
              <a:buNone/>
            </a:pPr>
            <a:r>
              <a:rPr lang="pt-BR" sz="2800" u="sng" dirty="0" err="1" smtClean="0"/>
              <a:t>Support</a:t>
            </a:r>
            <a:r>
              <a:rPr lang="pt-BR" sz="2800" u="sng" dirty="0" smtClean="0"/>
              <a:t> - </a:t>
            </a:r>
            <a:r>
              <a:rPr lang="pt-BR" sz="2800" u="sng" dirty="0" err="1" smtClean="0"/>
              <a:t>National</a:t>
            </a:r>
            <a:r>
              <a:rPr lang="pt-BR" sz="2800" u="sng" dirty="0" smtClean="0"/>
              <a:t> </a:t>
            </a:r>
            <a:r>
              <a:rPr lang="pt-BR" sz="2800" u="sng" dirty="0" err="1" smtClean="0"/>
              <a:t>Institute</a:t>
            </a:r>
            <a:r>
              <a:rPr lang="pt-BR" sz="2800" u="sng" dirty="0" smtClean="0"/>
              <a:t> </a:t>
            </a:r>
            <a:r>
              <a:rPr lang="pt-BR" sz="2800" u="sng" dirty="0" err="1" smtClean="0"/>
              <a:t>of</a:t>
            </a:r>
            <a:r>
              <a:rPr lang="pt-BR" sz="2800" u="sng" dirty="0" smtClean="0"/>
              <a:t> </a:t>
            </a:r>
            <a:r>
              <a:rPr lang="pt-BR" sz="2800" u="sng" dirty="0" err="1" smtClean="0"/>
              <a:t>Infectious</a:t>
            </a:r>
            <a:r>
              <a:rPr lang="pt-BR" sz="2800" u="sng" dirty="0" smtClean="0"/>
              <a:t> </a:t>
            </a:r>
            <a:r>
              <a:rPr lang="pt-BR" sz="2800" u="sng" dirty="0" err="1" smtClean="0"/>
              <a:t>Disease</a:t>
            </a:r>
            <a:r>
              <a:rPr lang="pt-BR" sz="2800" u="sng" dirty="0"/>
              <a:t>-</a:t>
            </a:r>
            <a:r>
              <a:rPr lang="pt-BR" sz="2800" u="sng" dirty="0" smtClean="0"/>
              <a:t> </a:t>
            </a:r>
            <a:r>
              <a:rPr lang="pt-BR" sz="2800" dirty="0" smtClean="0"/>
              <a:t>INI</a:t>
            </a:r>
            <a:r>
              <a:rPr lang="pt-BR" sz="2800" dirty="0"/>
              <a:t>-FIOCRUZ, Rio de Janeiro, </a:t>
            </a:r>
            <a:r>
              <a:rPr lang="pt-BR" sz="2800" dirty="0" err="1"/>
              <a:t>Brazil</a:t>
            </a:r>
            <a:r>
              <a:rPr lang="pt-BR" sz="2800" dirty="0"/>
              <a:t>.</a:t>
            </a:r>
          </a:p>
          <a:p>
            <a:pPr marL="0" indent="0">
              <a:buNone/>
            </a:pPr>
            <a:endParaRPr lang="en-US" sz="2800" dirty="0"/>
          </a:p>
        </p:txBody>
      </p:sp>
    </p:spTree>
    <p:extLst>
      <p:ext uri="{BB962C8B-B14F-4D97-AF65-F5344CB8AC3E}">
        <p14:creationId xmlns:p14="http://schemas.microsoft.com/office/powerpoint/2010/main" val="3359105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533"/>
            <a:ext cx="10381699" cy="1143000"/>
          </a:xfrm>
        </p:spPr>
        <p:txBody>
          <a:bodyPr/>
          <a:lstStyle/>
          <a:p>
            <a:r>
              <a:rPr lang="pt-BR" dirty="0" err="1" smtClean="0"/>
              <a:t>Thank</a:t>
            </a:r>
            <a:r>
              <a:rPr lang="pt-BR" dirty="0" smtClean="0"/>
              <a:t> </a:t>
            </a:r>
            <a:r>
              <a:rPr lang="pt-BR" dirty="0" err="1" smtClean="0"/>
              <a:t>you</a:t>
            </a:r>
            <a:r>
              <a:rPr lang="pt-BR" dirty="0" smtClean="0"/>
              <a:t>!     </a:t>
            </a:r>
            <a:r>
              <a:rPr lang="pt-BR" dirty="0" err="1" smtClean="0"/>
              <a:t>Gracias</a:t>
            </a:r>
            <a:r>
              <a:rPr lang="pt-BR" dirty="0" smtClean="0"/>
              <a:t>!    Obrigado!</a:t>
            </a:r>
            <a:endParaRPr lang="en-US" dirty="0"/>
          </a:p>
        </p:txBody>
      </p:sp>
      <p:sp>
        <p:nvSpPr>
          <p:cNvPr id="3" name="TextBox 2"/>
          <p:cNvSpPr txBox="1"/>
          <p:nvPr/>
        </p:nvSpPr>
        <p:spPr>
          <a:xfrm>
            <a:off x="3307474" y="3234237"/>
            <a:ext cx="5669280" cy="584775"/>
          </a:xfrm>
          <a:prstGeom prst="rect">
            <a:avLst/>
          </a:prstGeom>
          <a:noFill/>
        </p:spPr>
        <p:txBody>
          <a:bodyPr wrap="square" rtlCol="0">
            <a:spAutoFit/>
          </a:bodyPr>
          <a:lstStyle/>
          <a:p>
            <a:r>
              <a:rPr lang="pt-BR" sz="3200" dirty="0" smtClean="0">
                <a:hlinkClick r:id="rId2"/>
              </a:rPr>
              <a:t>cpimenta@gmail.com</a:t>
            </a:r>
            <a:r>
              <a:rPr lang="pt-BR" sz="3200" dirty="0" smtClean="0"/>
              <a:t> </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708" y="5270500"/>
            <a:ext cx="6394671" cy="868220"/>
          </a:xfrm>
          <a:prstGeom prst="rect">
            <a:avLst/>
          </a:prstGeom>
        </p:spPr>
      </p:pic>
      <p:sp>
        <p:nvSpPr>
          <p:cNvPr id="4" name="TextBox 3"/>
          <p:cNvSpPr txBox="1"/>
          <p:nvPr/>
        </p:nvSpPr>
        <p:spPr>
          <a:xfrm>
            <a:off x="492125" y="5635625"/>
            <a:ext cx="4206875" cy="400110"/>
          </a:xfrm>
          <a:prstGeom prst="rect">
            <a:avLst/>
          </a:prstGeom>
          <a:noFill/>
        </p:spPr>
        <p:txBody>
          <a:bodyPr wrap="square" rtlCol="0">
            <a:spAutoFit/>
          </a:bodyPr>
          <a:lstStyle/>
          <a:p>
            <a:r>
              <a:rPr lang="pt-BR" sz="2000" dirty="0" smtClean="0">
                <a:hlinkClick r:id="rId4"/>
              </a:rPr>
              <a:t>www.aids.gov.br</a:t>
            </a:r>
            <a:r>
              <a:rPr lang="pt-BR" sz="2000" dirty="0" smtClean="0"/>
              <a:t> </a:t>
            </a:r>
            <a:endParaRPr lang="pt-BR" sz="2000" dirty="0"/>
          </a:p>
        </p:txBody>
      </p:sp>
    </p:spTree>
    <p:extLst>
      <p:ext uri="{BB962C8B-B14F-4D97-AF65-F5344CB8AC3E}">
        <p14:creationId xmlns:p14="http://schemas.microsoft.com/office/powerpoint/2010/main" val="3023538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fontScale="92500"/>
          </a:bodyPr>
          <a:lstStyle/>
          <a:p>
            <a:pPr marL="457200" indent="-457200">
              <a:lnSpc>
                <a:spcPct val="200000"/>
              </a:lnSpc>
              <a:buAutoNum type="arabicPeriod"/>
            </a:pPr>
            <a:r>
              <a:rPr lang="en-US" sz="2400" dirty="0"/>
              <a:t>S</a:t>
            </a:r>
            <a:r>
              <a:rPr lang="en-US" sz="2400" dirty="0" smtClean="0"/>
              <a:t>ize </a:t>
            </a:r>
            <a:r>
              <a:rPr lang="en-US" sz="2400" dirty="0"/>
              <a:t>of </a:t>
            </a:r>
            <a:r>
              <a:rPr lang="en-US" sz="2400" dirty="0" smtClean="0"/>
              <a:t>populations, geographical distribution and languages </a:t>
            </a:r>
          </a:p>
          <a:p>
            <a:pPr marL="457200" indent="-457200">
              <a:lnSpc>
                <a:spcPct val="200000"/>
              </a:lnSpc>
              <a:buAutoNum type="arabicPeriod"/>
            </a:pPr>
            <a:r>
              <a:rPr lang="en-US" sz="2400" dirty="0" smtClean="0"/>
              <a:t>Health policies</a:t>
            </a:r>
          </a:p>
          <a:p>
            <a:pPr marL="457200" indent="-457200">
              <a:lnSpc>
                <a:spcPct val="200000"/>
              </a:lnSpc>
              <a:buAutoNum type="arabicPeriod"/>
            </a:pPr>
            <a:r>
              <a:rPr lang="en-US" sz="2400" dirty="0" smtClean="0"/>
              <a:t>Social and cultural </a:t>
            </a:r>
            <a:r>
              <a:rPr lang="en-US" sz="2400" dirty="0"/>
              <a:t>determinants of </a:t>
            </a:r>
            <a:r>
              <a:rPr lang="en-US" sz="2400" dirty="0" smtClean="0"/>
              <a:t>health</a:t>
            </a:r>
          </a:p>
          <a:p>
            <a:pPr marL="457200" indent="-457200">
              <a:lnSpc>
                <a:spcPct val="200000"/>
              </a:lnSpc>
              <a:buFont typeface="Arial"/>
              <a:buAutoNum type="arabicPeriod"/>
            </a:pPr>
            <a:r>
              <a:rPr lang="en-US" sz="2400" dirty="0"/>
              <a:t>HIV and AIDS </a:t>
            </a:r>
            <a:r>
              <a:rPr lang="en-US" sz="2400" dirty="0" smtClean="0"/>
              <a:t>data</a:t>
            </a:r>
          </a:p>
          <a:p>
            <a:pPr marL="457200" indent="-457200">
              <a:lnSpc>
                <a:spcPct val="200000"/>
              </a:lnSpc>
              <a:buAutoNum type="arabicPeriod" startAt="5"/>
            </a:pPr>
            <a:r>
              <a:rPr lang="en-US" sz="2400" dirty="0" smtClean="0"/>
              <a:t>Sexuality </a:t>
            </a:r>
            <a:endParaRPr lang="en-US" sz="2400" dirty="0"/>
          </a:p>
          <a:p>
            <a:pPr marL="457200" indent="-457200">
              <a:lnSpc>
                <a:spcPct val="200000"/>
              </a:lnSpc>
              <a:buAutoNum type="arabicPeriod" startAt="5"/>
            </a:pPr>
            <a:r>
              <a:rPr lang="en-US" sz="2400" dirty="0" smtClean="0"/>
              <a:t>Conclusion</a:t>
            </a:r>
            <a:endParaRPr lang="en-US" sz="2400" dirty="0"/>
          </a:p>
        </p:txBody>
      </p:sp>
    </p:spTree>
    <p:extLst>
      <p:ext uri="{BB962C8B-B14F-4D97-AF65-F5344CB8AC3E}">
        <p14:creationId xmlns:p14="http://schemas.microsoft.com/office/powerpoint/2010/main" val="78363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421"/>
            <a:ext cx="10381699" cy="1143000"/>
          </a:xfrm>
        </p:spPr>
        <p:txBody>
          <a:bodyPr/>
          <a:lstStyle/>
          <a:p>
            <a:r>
              <a:rPr lang="en-US" dirty="0" smtClean="0"/>
              <a:t>Introduction</a:t>
            </a:r>
            <a:endParaRPr lang="en-US" dirty="0"/>
          </a:p>
        </p:txBody>
      </p:sp>
      <p:sp>
        <p:nvSpPr>
          <p:cNvPr id="3" name="Content Placeholder 2"/>
          <p:cNvSpPr>
            <a:spLocks noGrp="1"/>
          </p:cNvSpPr>
          <p:nvPr>
            <p:ph idx="1"/>
          </p:nvPr>
        </p:nvSpPr>
        <p:spPr>
          <a:xfrm>
            <a:off x="609600" y="1107833"/>
            <a:ext cx="11347938" cy="4525963"/>
          </a:xfrm>
        </p:spPr>
        <p:txBody>
          <a:bodyPr>
            <a:noAutofit/>
          </a:bodyPr>
          <a:lstStyle/>
          <a:p>
            <a:r>
              <a:rPr lang="en-US" sz="2200" dirty="0"/>
              <a:t>The population Census conducted by the Brazilian Institute of Geography and Statistic  (IBGE),registered 896.9 thousand indigenous people in 2010 (4.6% of total country population at the time).</a:t>
            </a:r>
          </a:p>
          <a:p>
            <a:pPr marL="0" indent="0">
              <a:buNone/>
            </a:pPr>
            <a:endParaRPr lang="en-US" sz="2200" dirty="0"/>
          </a:p>
          <a:p>
            <a:r>
              <a:rPr lang="en-US" sz="2200" dirty="0"/>
              <a:t>36.2% live in urban areas and 63.8% in rural areas.</a:t>
            </a:r>
          </a:p>
          <a:p>
            <a:pPr marL="0" indent="0">
              <a:buNone/>
            </a:pPr>
            <a:endParaRPr lang="en-US" sz="2200" dirty="0"/>
          </a:p>
          <a:p>
            <a:r>
              <a:rPr lang="en-US" sz="2200" dirty="0"/>
              <a:t>Of the grand total, 817.9 thousand are self declared indigenous based on skin color/ race category of the 2010 Census (which serve as a basis for comparisons with the 1991 and 2000 Censuses).</a:t>
            </a:r>
          </a:p>
          <a:p>
            <a:pPr marL="0" indent="0">
              <a:buNone/>
            </a:pPr>
            <a:endParaRPr lang="en-US" sz="2200" dirty="0"/>
          </a:p>
          <a:p>
            <a:r>
              <a:rPr lang="en-US" sz="2200" dirty="0"/>
              <a:t>An additional 78.9 thousand people have declared of another skin color or race ( mainly </a:t>
            </a:r>
            <a:r>
              <a:rPr lang="en-US" sz="2200" i="1" dirty="0" err="1"/>
              <a:t>pardos</a:t>
            </a:r>
            <a:r>
              <a:rPr lang="en-US" sz="2200" dirty="0"/>
              <a:t>) and identified as indigenous considering they lived on indigenous lands, and based on socio-cultural aspects such as traditions, customs, culture and ancestors.</a:t>
            </a:r>
          </a:p>
        </p:txBody>
      </p:sp>
    </p:spTree>
    <p:extLst>
      <p:ext uri="{BB962C8B-B14F-4D97-AF65-F5344CB8AC3E}">
        <p14:creationId xmlns:p14="http://schemas.microsoft.com/office/powerpoint/2010/main" val="66215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sp>
        <p:nvSpPr>
          <p:cNvPr id="3" name="Content Placeholder 2"/>
          <p:cNvSpPr>
            <a:spLocks noGrp="1"/>
          </p:cNvSpPr>
          <p:nvPr>
            <p:ph idx="1"/>
          </p:nvPr>
        </p:nvSpPr>
        <p:spPr/>
        <p:txBody>
          <a:bodyPr>
            <a:normAutofit/>
          </a:bodyPr>
          <a:lstStyle/>
          <a:p>
            <a:r>
              <a:rPr lang="en-GB" sz="2400" dirty="0"/>
              <a:t>Despite the precariousness of data, it </a:t>
            </a:r>
            <a:r>
              <a:rPr lang="en-GB" sz="2400" dirty="0" smtClean="0"/>
              <a:t>is evident </a:t>
            </a:r>
            <a:r>
              <a:rPr lang="en-GB" sz="2400" dirty="0"/>
              <a:t>that the situation of indigenous population growth improved. </a:t>
            </a:r>
            <a:endParaRPr lang="en-GB" sz="2400" dirty="0" smtClean="0"/>
          </a:p>
          <a:p>
            <a:endParaRPr lang="en-GB" sz="2400" dirty="0"/>
          </a:p>
          <a:p>
            <a:r>
              <a:rPr lang="en-GB" sz="2400" dirty="0"/>
              <a:t>Studies evidence </a:t>
            </a:r>
            <a:r>
              <a:rPr lang="en-GB" sz="2400" dirty="0" smtClean="0"/>
              <a:t>significant </a:t>
            </a:r>
            <a:r>
              <a:rPr lang="en-GB" sz="2400" dirty="0"/>
              <a:t>population growth and a historical reversal in indigenous demography in the country since the 1970s, when there was an alarming prognosis expecting  the extinction of indigenous peoples. </a:t>
            </a:r>
            <a:endParaRPr lang="en-GB" sz="2400" dirty="0" smtClean="0"/>
          </a:p>
          <a:p>
            <a:endParaRPr lang="en-GB" sz="2400" dirty="0"/>
          </a:p>
          <a:p>
            <a:r>
              <a:rPr lang="en-GB" sz="2400" dirty="0"/>
              <a:t>Since the 1980’s we were able to observe an exponential growth of indigenous peoples, with a </a:t>
            </a:r>
            <a:r>
              <a:rPr lang="en-GB" sz="2400" dirty="0" smtClean="0"/>
              <a:t>growth </a:t>
            </a:r>
            <a:r>
              <a:rPr lang="en-GB" sz="2400" dirty="0"/>
              <a:t>rate </a:t>
            </a:r>
            <a:r>
              <a:rPr lang="en-GB" sz="2400" dirty="0" smtClean="0"/>
              <a:t>of </a:t>
            </a:r>
            <a:r>
              <a:rPr lang="en-GB" sz="2400" dirty="0"/>
              <a:t>3.5% per year during the period of 1996-2000. </a:t>
            </a:r>
            <a:r>
              <a:rPr lang="en-GB" sz="2400" dirty="0" smtClean="0"/>
              <a:t>(</a:t>
            </a:r>
            <a:r>
              <a:rPr lang="en-GB" sz="2400" dirty="0" err="1" smtClean="0"/>
              <a:t>Azevedo</a:t>
            </a:r>
            <a:r>
              <a:rPr lang="en-GB" sz="2400" dirty="0"/>
              <a:t>, M., 2000</a:t>
            </a:r>
            <a:r>
              <a:rPr lang="pt-BR" sz="2400" dirty="0" smtClean="0"/>
              <a:t>)</a:t>
            </a:r>
            <a:endParaRPr lang="pt-BR" sz="2400" dirty="0"/>
          </a:p>
        </p:txBody>
      </p:sp>
    </p:spTree>
    <p:extLst>
      <p:ext uri="{BB962C8B-B14F-4D97-AF65-F5344CB8AC3E}">
        <p14:creationId xmlns:p14="http://schemas.microsoft.com/office/powerpoint/2010/main" val="2902046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rcRect l="-26063" r="-26063"/>
          <a:stretch>
            <a:fillRect/>
          </a:stretch>
        </p:blipFill>
        <p:spPr>
          <a:xfrm>
            <a:off x="5111352" y="1122327"/>
            <a:ext cx="7211941" cy="5003838"/>
          </a:xfrm>
          <a:prstGeom prst="rect">
            <a:avLst/>
          </a:prstGeom>
        </p:spPr>
      </p:pic>
      <p:sp>
        <p:nvSpPr>
          <p:cNvPr id="2" name="Title 1"/>
          <p:cNvSpPr>
            <a:spLocks noGrp="1"/>
          </p:cNvSpPr>
          <p:nvPr>
            <p:ph type="title"/>
          </p:nvPr>
        </p:nvSpPr>
        <p:spPr>
          <a:xfrm>
            <a:off x="609600" y="0"/>
            <a:ext cx="10381699" cy="1143000"/>
          </a:xfrm>
        </p:spPr>
        <p:txBody>
          <a:bodyPr>
            <a:normAutofit fontScale="90000"/>
          </a:bodyPr>
          <a:lstStyle/>
          <a:p>
            <a:r>
              <a:rPr lang="pt-BR" dirty="0" err="1" smtClean="0"/>
              <a:t>Geographical</a:t>
            </a:r>
            <a:r>
              <a:rPr lang="pt-BR" dirty="0" smtClean="0"/>
              <a:t> </a:t>
            </a:r>
            <a:r>
              <a:rPr lang="pt-BR" dirty="0" err="1" smtClean="0"/>
              <a:t>distribution</a:t>
            </a:r>
            <a:r>
              <a:rPr lang="pt-BR" dirty="0" smtClean="0"/>
              <a:t> </a:t>
            </a:r>
            <a:r>
              <a:rPr lang="pt-BR" dirty="0" err="1" smtClean="0"/>
              <a:t>of</a:t>
            </a:r>
            <a:r>
              <a:rPr lang="pt-BR" dirty="0" smtClean="0"/>
              <a:t> </a:t>
            </a:r>
            <a:r>
              <a:rPr lang="pt-BR" dirty="0" err="1" smtClean="0"/>
              <a:t>indigenous</a:t>
            </a:r>
            <a:r>
              <a:rPr lang="pt-BR" dirty="0" smtClean="0"/>
              <a:t> </a:t>
            </a:r>
            <a:r>
              <a:rPr lang="pt-BR" dirty="0" err="1" smtClean="0"/>
              <a:t>population</a:t>
            </a:r>
            <a:r>
              <a:rPr lang="pt-BR" dirty="0" smtClean="0"/>
              <a:t>. Brazil, 2010 </a:t>
            </a:r>
            <a:r>
              <a:rPr lang="pt-BR" dirty="0" err="1" smtClean="0"/>
              <a:t>census</a:t>
            </a:r>
            <a:endParaRPr lang="en-US" dirty="0"/>
          </a:p>
        </p:txBody>
      </p:sp>
      <p:sp>
        <p:nvSpPr>
          <p:cNvPr id="3" name="Content Placeholder 2"/>
          <p:cNvSpPr>
            <a:spLocks noGrp="1"/>
          </p:cNvSpPr>
          <p:nvPr>
            <p:ph idx="1"/>
          </p:nvPr>
        </p:nvSpPr>
        <p:spPr>
          <a:xfrm>
            <a:off x="609695" y="1582619"/>
            <a:ext cx="4768949" cy="4525963"/>
          </a:xfrm>
        </p:spPr>
        <p:txBody>
          <a:bodyPr>
            <a:normAutofit/>
          </a:bodyPr>
          <a:lstStyle/>
          <a:p>
            <a:r>
              <a:rPr lang="en-US" sz="2400" dirty="0"/>
              <a:t>The 896.9 thousand peoples are distributed in at least 305 ethnical groups and speak 274 different languages. </a:t>
            </a:r>
          </a:p>
          <a:p>
            <a:pPr marL="0" indent="0">
              <a:buNone/>
            </a:pPr>
            <a:endParaRPr lang="en-US" sz="2400" dirty="0"/>
          </a:p>
          <a:p>
            <a:r>
              <a:rPr lang="en-US" sz="2400" dirty="0"/>
              <a:t>732,262 indigenous people are distributed in 5,614 villages in 688 indigenous lands (60.4% regularized), occupying 12.6% of the Brazilian territory.</a:t>
            </a:r>
          </a:p>
          <a:p>
            <a:pPr marL="0" indent="0">
              <a:buNone/>
            </a:pPr>
            <a:r>
              <a:rPr lang="en-US" sz="2400" dirty="0"/>
              <a:t> </a:t>
            </a:r>
          </a:p>
        </p:txBody>
      </p:sp>
    </p:spTree>
    <p:extLst>
      <p:ext uri="{BB962C8B-B14F-4D97-AF65-F5344CB8AC3E}">
        <p14:creationId xmlns:p14="http://schemas.microsoft.com/office/powerpoint/2010/main" val="574827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029"/>
            <a:ext cx="10381699" cy="1143000"/>
          </a:xfrm>
        </p:spPr>
        <p:txBody>
          <a:bodyPr/>
          <a:lstStyle/>
          <a:p>
            <a:r>
              <a:rPr lang="en-GB" dirty="0"/>
              <a:t>Demographics: age distribution</a:t>
            </a:r>
            <a:endParaRPr lang="en-US" dirty="0"/>
          </a:p>
        </p:txBody>
      </p:sp>
      <p:sp>
        <p:nvSpPr>
          <p:cNvPr id="3" name="Content Placeholder 2"/>
          <p:cNvSpPr>
            <a:spLocks noGrp="1"/>
          </p:cNvSpPr>
          <p:nvPr>
            <p:ph idx="1"/>
          </p:nvPr>
        </p:nvSpPr>
        <p:spPr/>
        <p:txBody>
          <a:bodyPr>
            <a:normAutofit/>
          </a:bodyPr>
          <a:lstStyle/>
          <a:p>
            <a:r>
              <a:rPr lang="en-GB" sz="2400" dirty="0"/>
              <a:t>The indigenous age pyramid in Brazil has a broad base and decreases with age in a pattern that reflects a young indigenous population with high fertility and high mortality rates, greatly influenced by the rural population. </a:t>
            </a:r>
            <a:endParaRPr lang="en-GB" sz="2400" dirty="0" smtClean="0"/>
          </a:p>
          <a:p>
            <a:endParaRPr lang="en-GB" sz="1600" dirty="0"/>
          </a:p>
          <a:p>
            <a:r>
              <a:rPr lang="en-GB" sz="2400" dirty="0"/>
              <a:t>In </a:t>
            </a:r>
            <a:r>
              <a:rPr lang="en-GB" sz="2400" dirty="0" smtClean="0"/>
              <a:t>rural areas, </a:t>
            </a:r>
            <a:r>
              <a:rPr lang="en-GB" sz="2400" dirty="0"/>
              <a:t>the proportion of indigenous people in the age group 0 to 14 (45.0%) was twice </a:t>
            </a:r>
            <a:r>
              <a:rPr lang="en-GB" sz="2400" dirty="0" smtClean="0"/>
              <a:t>than the </a:t>
            </a:r>
            <a:r>
              <a:rPr lang="en-GB" sz="2400" dirty="0"/>
              <a:t>urban </a:t>
            </a:r>
            <a:r>
              <a:rPr lang="en-GB" sz="2400" dirty="0" smtClean="0"/>
              <a:t>areas </a:t>
            </a:r>
            <a:r>
              <a:rPr lang="en-GB" sz="2400" dirty="0"/>
              <a:t>(22.1%), with the opposite occurring in the 65 years or more (4.3% in rural and 7.0% in urban). </a:t>
            </a:r>
            <a:endParaRPr lang="en-GB" sz="2400" dirty="0" smtClean="0"/>
          </a:p>
          <a:p>
            <a:pPr marL="0" indent="0">
              <a:buNone/>
            </a:pPr>
            <a:endParaRPr lang="en-GB" sz="1600" dirty="0"/>
          </a:p>
          <a:p>
            <a:r>
              <a:rPr lang="en-GB" sz="2400" dirty="0"/>
              <a:t>The age pyramid for residents outside indigenous lands indicates lower fecundity and mortality. In indigenous lands, the mean age was 17.4 years and, in the main land,  29.2 years.</a:t>
            </a:r>
          </a:p>
        </p:txBody>
      </p:sp>
    </p:spTree>
    <p:extLst>
      <p:ext uri="{BB962C8B-B14F-4D97-AF65-F5344CB8AC3E}">
        <p14:creationId xmlns:p14="http://schemas.microsoft.com/office/powerpoint/2010/main" val="2564291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8029"/>
            <a:ext cx="10381699" cy="1143000"/>
          </a:xfrm>
        </p:spPr>
        <p:txBody>
          <a:bodyPr/>
          <a:lstStyle/>
          <a:p>
            <a:r>
              <a:rPr lang="en-US" dirty="0"/>
              <a:t>Social Determinants</a:t>
            </a:r>
          </a:p>
        </p:txBody>
      </p:sp>
      <p:sp>
        <p:nvSpPr>
          <p:cNvPr id="3" name="Content Placeholder 2"/>
          <p:cNvSpPr>
            <a:spLocks noGrp="1"/>
          </p:cNvSpPr>
          <p:nvPr>
            <p:ph idx="1"/>
          </p:nvPr>
        </p:nvSpPr>
        <p:spPr>
          <a:xfrm>
            <a:off x="609600" y="1291030"/>
            <a:ext cx="10972800" cy="4835136"/>
          </a:xfrm>
        </p:spPr>
        <p:txBody>
          <a:bodyPr>
            <a:normAutofit fontScale="92500" lnSpcReduction="20000"/>
          </a:bodyPr>
          <a:lstStyle/>
          <a:p>
            <a:pPr marL="0" indent="0">
              <a:buNone/>
            </a:pPr>
            <a:r>
              <a:rPr lang="en-US" sz="2800" b="1" dirty="0"/>
              <a:t>Literacy</a:t>
            </a:r>
          </a:p>
          <a:p>
            <a:r>
              <a:rPr lang="en-US" sz="2600" dirty="0"/>
              <a:t>The  Indigenous population  has lower educational levels than the non-indigenous, especially in rural areas. In indigenous lands, in the age groups over 50 </a:t>
            </a:r>
            <a:r>
              <a:rPr lang="en-US" sz="2600" dirty="0" err="1"/>
              <a:t>yrs</a:t>
            </a:r>
            <a:r>
              <a:rPr lang="en-US" sz="2600" dirty="0"/>
              <a:t>, the illiteracy rate is higher than the literacy.</a:t>
            </a:r>
          </a:p>
          <a:p>
            <a:r>
              <a:rPr lang="en-US" sz="2600" dirty="0"/>
              <a:t>Among the natives, 6.2% had no birth registration, but 67.8% were registered in a notary's office. In urban </a:t>
            </a:r>
            <a:r>
              <a:rPr lang="en-US" sz="2600" dirty="0" smtClean="0"/>
              <a:t>areas</a:t>
            </a:r>
            <a:r>
              <a:rPr lang="en-US" sz="2600" dirty="0"/>
              <a:t> </a:t>
            </a:r>
            <a:r>
              <a:rPr lang="en-US" sz="2600" dirty="0" smtClean="0"/>
              <a:t>rates </a:t>
            </a:r>
            <a:r>
              <a:rPr lang="en-US" sz="2600" dirty="0"/>
              <a:t>are close to those of the general population, both above 90%.</a:t>
            </a:r>
          </a:p>
          <a:p>
            <a:pPr marL="0" indent="0">
              <a:buNone/>
            </a:pPr>
            <a:endParaRPr lang="pt-BR" sz="1500" dirty="0" smtClean="0"/>
          </a:p>
          <a:p>
            <a:pPr marL="0" indent="0">
              <a:buNone/>
            </a:pPr>
            <a:endParaRPr lang="en-US" sz="1500" dirty="0"/>
          </a:p>
          <a:p>
            <a:pPr marL="0" indent="0">
              <a:buNone/>
            </a:pPr>
            <a:r>
              <a:rPr lang="en-US" sz="2800" b="1" dirty="0"/>
              <a:t>Health and Sanitation</a:t>
            </a:r>
            <a:endParaRPr lang="en-US" sz="2400" b="1" dirty="0"/>
          </a:p>
          <a:p>
            <a:r>
              <a:rPr lang="en-US" sz="2600" dirty="0"/>
              <a:t>In Brazil, 60.3% of indigenous households had a general water supply network, compared to 82.9% of non-indigenous people. Indigenous households, mainly in rural areas, present the largest deficits in sanitary sewage, with predominance of rudimentary services (65.7%). </a:t>
            </a:r>
            <a:endParaRPr lang="en-US" sz="2600" dirty="0" smtClean="0"/>
          </a:p>
          <a:p>
            <a:pPr marL="0" indent="0">
              <a:buNone/>
            </a:pPr>
            <a:r>
              <a:rPr lang="en-US" sz="2200" dirty="0" smtClean="0">
                <a:hlinkClick r:id="rId2"/>
              </a:rPr>
              <a:t>http</a:t>
            </a:r>
            <a:r>
              <a:rPr lang="en-US" sz="2200" dirty="0">
                <a:hlinkClick r:id="rId2"/>
              </a:rPr>
              <a:t>://www.saude.gov.br/saude-indigena/saneamento-e-edificacoes/dseis</a:t>
            </a:r>
            <a:r>
              <a:rPr lang="en-US" sz="2200" dirty="0"/>
              <a:t>. </a:t>
            </a:r>
            <a:r>
              <a:rPr lang="en-US" sz="1900" dirty="0"/>
              <a:t>Accessed July, 2, 2019.  </a:t>
            </a:r>
          </a:p>
        </p:txBody>
      </p:sp>
    </p:spTree>
    <p:extLst>
      <p:ext uri="{BB962C8B-B14F-4D97-AF65-F5344CB8AC3E}">
        <p14:creationId xmlns:p14="http://schemas.microsoft.com/office/powerpoint/2010/main" val="2025652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5989"/>
            <a:ext cx="10381699" cy="1143000"/>
          </a:xfrm>
        </p:spPr>
        <p:txBody>
          <a:bodyPr/>
          <a:lstStyle/>
          <a:p>
            <a:r>
              <a:rPr lang="en-US" dirty="0"/>
              <a:t>Social Determinants</a:t>
            </a:r>
          </a:p>
        </p:txBody>
      </p:sp>
      <p:sp>
        <p:nvSpPr>
          <p:cNvPr id="3" name="Content Placeholder 2"/>
          <p:cNvSpPr>
            <a:spLocks noGrp="1"/>
          </p:cNvSpPr>
          <p:nvPr>
            <p:ph idx="1"/>
          </p:nvPr>
        </p:nvSpPr>
        <p:spPr>
          <a:xfrm>
            <a:off x="609600" y="1228989"/>
            <a:ext cx="10972800" cy="4835136"/>
          </a:xfrm>
        </p:spPr>
        <p:txBody>
          <a:bodyPr>
            <a:normAutofit/>
          </a:bodyPr>
          <a:lstStyle/>
          <a:p>
            <a:r>
              <a:rPr lang="en-US" sz="2400" dirty="0"/>
              <a:t>Health data for the indigenous population is alarming, presenting morbidity and mortality rates three to four times higher than the general </a:t>
            </a:r>
            <a:r>
              <a:rPr lang="en-US" sz="2400" dirty="0" smtClean="0"/>
              <a:t>population. High levels of </a:t>
            </a:r>
            <a:r>
              <a:rPr lang="en-US" sz="2400" dirty="0"/>
              <a:t>i</a:t>
            </a:r>
            <a:r>
              <a:rPr lang="en-US" sz="2400" dirty="0" smtClean="0"/>
              <a:t>nfectious diseases, alcoholism and suicide.</a:t>
            </a:r>
            <a:endParaRPr lang="en-US" sz="2400" dirty="0"/>
          </a:p>
          <a:p>
            <a:pPr marL="0" indent="0">
              <a:buNone/>
            </a:pPr>
            <a:r>
              <a:rPr lang="en-US" sz="2400" b="1" dirty="0"/>
              <a:t>Income</a:t>
            </a:r>
          </a:p>
          <a:p>
            <a:r>
              <a:rPr lang="en-US" sz="2400" dirty="0"/>
              <a:t>Income analysis shows the need to have a differentiated view of the Indigenous peoples. 52.9% report having no income, with a greater proportion in rural areas (65.7%); </a:t>
            </a:r>
          </a:p>
          <a:p>
            <a:r>
              <a:rPr lang="en-US" sz="2400" dirty="0" smtClean="0"/>
              <a:t>However</a:t>
            </a:r>
            <a:r>
              <a:rPr lang="en-US" sz="2400" dirty="0"/>
              <a:t>, many factors make it difficult to obtain precise information about their income: many jobs are done collectively, leisure and work are not easily separated and their relation to the land has enormous meaning, without the notion of private property of the predominant </a:t>
            </a:r>
            <a:r>
              <a:rPr lang="en-US" sz="2400" dirty="0" smtClean="0"/>
              <a:t>society.</a:t>
            </a:r>
            <a:endParaRPr lang="en-US" sz="2400" dirty="0"/>
          </a:p>
        </p:txBody>
      </p:sp>
      <p:sp>
        <p:nvSpPr>
          <p:cNvPr id="4" name="TextBox 3"/>
          <p:cNvSpPr txBox="1"/>
          <p:nvPr/>
        </p:nvSpPr>
        <p:spPr>
          <a:xfrm>
            <a:off x="0" y="5633238"/>
            <a:ext cx="12192000" cy="738664"/>
          </a:xfrm>
          <a:prstGeom prst="rect">
            <a:avLst/>
          </a:prstGeom>
          <a:noFill/>
        </p:spPr>
        <p:txBody>
          <a:bodyPr wrap="square" rtlCol="0">
            <a:spAutoFit/>
          </a:bodyPr>
          <a:lstStyle/>
          <a:p>
            <a:r>
              <a:rPr lang="pt-BR" sz="1400" dirty="0" err="1" smtClean="0"/>
              <a:t>Source</a:t>
            </a:r>
            <a:r>
              <a:rPr lang="pt-BR" sz="1400" dirty="0" smtClean="0"/>
              <a:t>: (IBGE,2010</a:t>
            </a:r>
            <a:r>
              <a:rPr lang="pt-BR" sz="1400" dirty="0"/>
              <a:t>; </a:t>
            </a:r>
            <a:r>
              <a:rPr lang="pt-BR" sz="1400" dirty="0" smtClean="0"/>
              <a:t>2019) 2010 </a:t>
            </a:r>
            <a:r>
              <a:rPr lang="pt-BR" sz="1400" dirty="0" err="1" smtClean="0"/>
              <a:t>Census</a:t>
            </a:r>
            <a:r>
              <a:rPr lang="pt-BR" sz="1400" dirty="0"/>
              <a:t>: General </a:t>
            </a:r>
            <a:r>
              <a:rPr lang="pt-BR" sz="1400" dirty="0" err="1"/>
              <a:t>Indigenous</a:t>
            </a:r>
            <a:r>
              <a:rPr lang="pt-BR" sz="1400" dirty="0"/>
              <a:t> </a:t>
            </a:r>
            <a:r>
              <a:rPr lang="pt-BR" sz="1400" dirty="0" err="1"/>
              <a:t>Characteristics</a:t>
            </a:r>
            <a:r>
              <a:rPr lang="pt-BR" sz="1400" dirty="0"/>
              <a:t>  </a:t>
            </a:r>
            <a:r>
              <a:rPr lang="pt-BR" sz="1400" dirty="0" smtClean="0"/>
              <a:t>–</a:t>
            </a:r>
            <a:r>
              <a:rPr lang="pt-BR" sz="1400" u="sng" dirty="0" smtClean="0">
                <a:hlinkClick r:id="rId2"/>
              </a:rPr>
              <a:t>http</a:t>
            </a:r>
            <a:r>
              <a:rPr lang="pt-BR" sz="1400" u="sng" dirty="0">
                <a:hlinkClick r:id="rId2"/>
              </a:rPr>
              <a:t>://www.ibge.gov.br/home/estatistica/populacao/censo2010/caracteristicas_gerais_indigenas/default_caracteristicas_gerais_indigenas.shtm</a:t>
            </a:r>
            <a:r>
              <a:rPr lang="pt-BR" sz="1400" dirty="0"/>
              <a:t> </a:t>
            </a:r>
          </a:p>
          <a:p>
            <a:endParaRPr lang="pt-BR" sz="1400" dirty="0"/>
          </a:p>
        </p:txBody>
      </p:sp>
    </p:spTree>
    <p:extLst>
      <p:ext uri="{BB962C8B-B14F-4D97-AF65-F5344CB8AC3E}">
        <p14:creationId xmlns:p14="http://schemas.microsoft.com/office/powerpoint/2010/main" val="251163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AIDS2016_template</Template>
  <TotalTime>15653</TotalTime>
  <Words>2190</Words>
  <Application>Microsoft Office PowerPoint</Application>
  <PresentationFormat>Widescreen</PresentationFormat>
  <Paragraphs>188</Paragraphs>
  <Slides>27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Franklin Gothic Book</vt:lpstr>
      <vt:lpstr>Raleway</vt:lpstr>
      <vt:lpstr>AIDS 2016_Template</vt:lpstr>
      <vt:lpstr>PowerPoint Presentation</vt:lpstr>
      <vt:lpstr>HIV Among Indigenous Populations in Brazil: how to overcome data gaps</vt:lpstr>
      <vt:lpstr>Presentation Overview</vt:lpstr>
      <vt:lpstr>Introduction</vt:lpstr>
      <vt:lpstr>Population Growth</vt:lpstr>
      <vt:lpstr>Geographical distribution of indigenous population. Brazil, 2010 census</vt:lpstr>
      <vt:lpstr>Demographics: age distribution</vt:lpstr>
      <vt:lpstr>Social Determinants</vt:lpstr>
      <vt:lpstr>Social Determinants</vt:lpstr>
      <vt:lpstr>Special Secretariat for Indigenous Health</vt:lpstr>
      <vt:lpstr>Indigenous Health Care Information System (SIASI)</vt:lpstr>
      <vt:lpstr>Health and the  Ticuna</vt:lpstr>
      <vt:lpstr>The Social Body</vt:lpstr>
      <vt:lpstr>HIV DATA</vt:lpstr>
      <vt:lpstr>HIV and Syphilis</vt:lpstr>
      <vt:lpstr> HIV treatment cascade based on PLHIV linked to health services, by self-reported race/skin color.  Brazil, 2018</vt:lpstr>
      <vt:lpstr> Proportion of PLHIV 18 and older,  with first CD4 lower than 200 cells/mm3, at public health facility, by skin color/race.  Brazil, 2009-2019*</vt:lpstr>
      <vt:lpstr>Proportion of PLHIV ≥ 18 who initiated ART with CD4 ≥ 500 cel/mm³ by race/skin color, by starting year. Brazil, 2009-2019*</vt:lpstr>
      <vt:lpstr>Proportion of PLHIV  ≥18yr., on ART for at least six months, with ViralLoad &lt;1.000 copies/mL, by race/skin color, by year of VL sample. Brazil, 2009-2019*</vt:lpstr>
      <vt:lpstr>SEXUALITY</vt:lpstr>
      <vt:lpstr>Sexuality and the Ticunas</vt:lpstr>
      <vt:lpstr>Transsexuals</vt:lpstr>
      <vt:lpstr>CONCLUSION</vt:lpstr>
      <vt:lpstr>Conclusions</vt:lpstr>
      <vt:lpstr>References</vt:lpstr>
      <vt:lpstr>Acknowledgements</vt:lpstr>
      <vt:lpstr>Thank you!     Gracias!    Obrigado!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100</cp:revision>
  <cp:lastPrinted>2017-01-16T15:31:13Z</cp:lastPrinted>
  <dcterms:created xsi:type="dcterms:W3CDTF">2017-01-13T09:09:35Z</dcterms:created>
  <dcterms:modified xsi:type="dcterms:W3CDTF">2019-07-22T14:35:27Z</dcterms:modified>
</cp:coreProperties>
</file>